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74"/>
  </p:notesMasterIdLst>
  <p:handoutMasterIdLst>
    <p:handoutMasterId r:id="rId75"/>
  </p:handoutMasterIdLst>
  <p:sldIdLst>
    <p:sldId id="256" r:id="rId3"/>
    <p:sldId id="257" r:id="rId4"/>
    <p:sldId id="303" r:id="rId5"/>
    <p:sldId id="532" r:id="rId6"/>
    <p:sldId id="465" r:id="rId7"/>
    <p:sldId id="531" r:id="rId8"/>
    <p:sldId id="469" r:id="rId9"/>
    <p:sldId id="471" r:id="rId10"/>
    <p:sldId id="468" r:id="rId11"/>
    <p:sldId id="470" r:id="rId12"/>
    <p:sldId id="472" r:id="rId13"/>
    <p:sldId id="474" r:id="rId14"/>
    <p:sldId id="475" r:id="rId15"/>
    <p:sldId id="477" r:id="rId16"/>
    <p:sldId id="473" r:id="rId17"/>
    <p:sldId id="480" r:id="rId18"/>
    <p:sldId id="481" r:id="rId19"/>
    <p:sldId id="551" r:id="rId20"/>
    <p:sldId id="552" r:id="rId21"/>
    <p:sldId id="482" r:id="rId22"/>
    <p:sldId id="483" r:id="rId23"/>
    <p:sldId id="484" r:id="rId24"/>
    <p:sldId id="511" r:id="rId25"/>
    <p:sldId id="490" r:id="rId26"/>
    <p:sldId id="535" r:id="rId27"/>
    <p:sldId id="467" r:id="rId28"/>
    <p:sldId id="487" r:id="rId29"/>
    <p:sldId id="504" r:id="rId30"/>
    <p:sldId id="489" r:id="rId31"/>
    <p:sldId id="491" r:id="rId32"/>
    <p:sldId id="485" r:id="rId33"/>
    <p:sldId id="506" r:id="rId34"/>
    <p:sldId id="553" r:id="rId35"/>
    <p:sldId id="544" r:id="rId36"/>
    <p:sldId id="515" r:id="rId37"/>
    <p:sldId id="493" r:id="rId38"/>
    <p:sldId id="494" r:id="rId39"/>
    <p:sldId id="500" r:id="rId40"/>
    <p:sldId id="519" r:id="rId41"/>
    <p:sldId id="516" r:id="rId42"/>
    <p:sldId id="502" r:id="rId43"/>
    <p:sldId id="507" r:id="rId44"/>
    <p:sldId id="549" r:id="rId45"/>
    <p:sldId id="503" r:id="rId46"/>
    <p:sldId id="501" r:id="rId47"/>
    <p:sldId id="550" r:id="rId48"/>
    <p:sldId id="510" r:id="rId49"/>
    <p:sldId id="508" r:id="rId50"/>
    <p:sldId id="517" r:id="rId51"/>
    <p:sldId id="536" r:id="rId52"/>
    <p:sldId id="545" r:id="rId53"/>
    <p:sldId id="523" r:id="rId54"/>
    <p:sldId id="538" r:id="rId55"/>
    <p:sldId id="546" r:id="rId56"/>
    <p:sldId id="548" r:id="rId57"/>
    <p:sldId id="547" r:id="rId58"/>
    <p:sldId id="518" r:id="rId59"/>
    <p:sldId id="528" r:id="rId60"/>
    <p:sldId id="539" r:id="rId61"/>
    <p:sldId id="541" r:id="rId62"/>
    <p:sldId id="554" r:id="rId63"/>
    <p:sldId id="527" r:id="rId64"/>
    <p:sldId id="524" r:id="rId65"/>
    <p:sldId id="526" r:id="rId66"/>
    <p:sldId id="530" r:id="rId67"/>
    <p:sldId id="529" r:id="rId68"/>
    <p:sldId id="520" r:id="rId69"/>
    <p:sldId id="555" r:id="rId70"/>
    <p:sldId id="556" r:id="rId71"/>
    <p:sldId id="557" r:id="rId72"/>
    <p:sldId id="513" r:id="rId73"/>
  </p:sldIdLst>
  <p:sldSz cx="12192000" cy="6858000"/>
  <p:notesSz cx="9601200" cy="73152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a:srgbClr val="FF8600"/>
    <a:srgbClr val="232B32"/>
    <a:srgbClr val="262F36"/>
    <a:srgbClr val="273037"/>
    <a:srgbClr val="5E6974"/>
    <a:srgbClr val="5F6A75"/>
    <a:srgbClr val="3F4952"/>
    <a:srgbClr val="1F7F79"/>
    <a:srgbClr val="8E7DB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7FF42C-0807-44F3-9810-515D7BDB1245}" v="6" dt="2025-02-12T11:58:30.9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963" autoAdjust="0"/>
    <p:restoredTop sz="83878" autoAdjust="0"/>
  </p:normalViewPr>
  <p:slideViewPr>
    <p:cSldViewPr snapToGrid="0">
      <p:cViewPr varScale="1">
        <p:scale>
          <a:sx n="94" d="100"/>
          <a:sy n="94" d="100"/>
        </p:scale>
        <p:origin x="116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 Martin Lund" userId="82ab92e5-b32b-4352-9004-d91953c95f92" providerId="ADAL" clId="{D1C7E034-ED75-4D8E-A79A-197B24945CF3}"/>
    <pc:docChg chg="undo redo custSel addSld modSld sldOrd">
      <pc:chgData name="Erik Martin Lund" userId="82ab92e5-b32b-4352-9004-d91953c95f92" providerId="ADAL" clId="{D1C7E034-ED75-4D8E-A79A-197B24945CF3}" dt="2023-02-06T07:32:50.262" v="451" actId="729"/>
      <pc:docMkLst>
        <pc:docMk/>
      </pc:docMkLst>
      <pc:sldChg chg="addSp delSp modSp mod">
        <pc:chgData name="Erik Martin Lund" userId="82ab92e5-b32b-4352-9004-d91953c95f92" providerId="ADAL" clId="{D1C7E034-ED75-4D8E-A79A-197B24945CF3}" dt="2023-02-03T11:24:20.231" v="6" actId="20577"/>
        <pc:sldMkLst>
          <pc:docMk/>
          <pc:sldMk cId="355429342" sldId="256"/>
        </pc:sldMkLst>
        <pc:spChg chg="add mod">
          <ac:chgData name="Erik Martin Lund" userId="82ab92e5-b32b-4352-9004-d91953c95f92" providerId="ADAL" clId="{D1C7E034-ED75-4D8E-A79A-197B24945CF3}" dt="2023-02-03T11:24:05.552" v="1"/>
          <ac:spMkLst>
            <pc:docMk/>
            <pc:sldMk cId="355429342" sldId="256"/>
            <ac:spMk id="3" creationId="{F89650C1-59A2-C3E1-7B3E-116338CACDCA}"/>
          </ac:spMkLst>
        </pc:spChg>
        <pc:spChg chg="add mod">
          <ac:chgData name="Erik Martin Lund" userId="82ab92e5-b32b-4352-9004-d91953c95f92" providerId="ADAL" clId="{D1C7E034-ED75-4D8E-A79A-197B24945CF3}" dt="2023-02-03T11:24:13.713" v="2"/>
          <ac:spMkLst>
            <pc:docMk/>
            <pc:sldMk cId="355429342" sldId="256"/>
            <ac:spMk id="4" creationId="{D3B8773B-80C7-F384-87A0-EE1A127DBFAC}"/>
          </ac:spMkLst>
        </pc:spChg>
        <pc:spChg chg="mod">
          <ac:chgData name="Erik Martin Lund" userId="82ab92e5-b32b-4352-9004-d91953c95f92" providerId="ADAL" clId="{D1C7E034-ED75-4D8E-A79A-197B24945CF3}" dt="2023-02-03T11:24:20.231" v="6" actId="20577"/>
          <ac:spMkLst>
            <pc:docMk/>
            <pc:sldMk cId="355429342" sldId="256"/>
            <ac:spMk id="5" creationId="{00000000-0000-0000-0000-000000000000}"/>
          </ac:spMkLst>
        </pc:spChg>
        <pc:spChg chg="del">
          <ac:chgData name="Erik Martin Lund" userId="82ab92e5-b32b-4352-9004-d91953c95f92" providerId="ADAL" clId="{D1C7E034-ED75-4D8E-A79A-197B24945CF3}" dt="2023-02-03T11:24:00.455" v="0" actId="478"/>
          <ac:spMkLst>
            <pc:docMk/>
            <pc:sldMk cId="355429342" sldId="256"/>
            <ac:spMk id="7" creationId="{00000000-0000-0000-0000-000000000000}"/>
          </ac:spMkLst>
        </pc:spChg>
      </pc:sldChg>
      <pc:sldChg chg="modSp mod">
        <pc:chgData name="Erik Martin Lund" userId="82ab92e5-b32b-4352-9004-d91953c95f92" providerId="ADAL" clId="{D1C7E034-ED75-4D8E-A79A-197B24945CF3}" dt="2023-02-04T16:00:40.945" v="23" actId="20577"/>
        <pc:sldMkLst>
          <pc:docMk/>
          <pc:sldMk cId="1562370338" sldId="257"/>
        </pc:sldMkLst>
        <pc:spChg chg="mod">
          <ac:chgData name="Erik Martin Lund" userId="82ab92e5-b32b-4352-9004-d91953c95f92" providerId="ADAL" clId="{D1C7E034-ED75-4D8E-A79A-197B24945CF3}" dt="2023-02-04T16:00:40.945" v="23" actId="20577"/>
          <ac:spMkLst>
            <pc:docMk/>
            <pc:sldMk cId="1562370338" sldId="257"/>
            <ac:spMk id="8" creationId="{00000000-0000-0000-0000-000000000000}"/>
          </ac:spMkLst>
        </pc:spChg>
      </pc:sldChg>
      <pc:sldChg chg="mod modShow">
        <pc:chgData name="Erik Martin Lund" userId="82ab92e5-b32b-4352-9004-d91953c95f92" providerId="ADAL" clId="{D1C7E034-ED75-4D8E-A79A-197B24945CF3}" dt="2023-02-04T16:07:36.189" v="24" actId="729"/>
        <pc:sldMkLst>
          <pc:docMk/>
          <pc:sldMk cId="3089761721" sldId="464"/>
        </pc:sldMkLst>
      </pc:sldChg>
      <pc:sldChg chg="modNotesTx">
        <pc:chgData name="Erik Martin Lund" userId="82ab92e5-b32b-4352-9004-d91953c95f92" providerId="ADAL" clId="{D1C7E034-ED75-4D8E-A79A-197B24945CF3}" dt="2023-02-06T05:53:24.423" v="422" actId="313"/>
        <pc:sldMkLst>
          <pc:docMk/>
          <pc:sldMk cId="1514562983" sldId="465"/>
        </pc:sldMkLst>
      </pc:sldChg>
      <pc:sldChg chg="modNotesTx">
        <pc:chgData name="Erik Martin Lund" userId="82ab92e5-b32b-4352-9004-d91953c95f92" providerId="ADAL" clId="{D1C7E034-ED75-4D8E-A79A-197B24945CF3}" dt="2023-02-04T16:12:46.914" v="67" actId="20577"/>
        <pc:sldMkLst>
          <pc:docMk/>
          <pc:sldMk cId="3090997682" sldId="469"/>
        </pc:sldMkLst>
      </pc:sldChg>
      <pc:sldChg chg="modNotesTx">
        <pc:chgData name="Erik Martin Lund" userId="82ab92e5-b32b-4352-9004-d91953c95f92" providerId="ADAL" clId="{D1C7E034-ED75-4D8E-A79A-197B24945CF3}" dt="2023-02-05T11:08:57.427" v="150" actId="5793"/>
        <pc:sldMkLst>
          <pc:docMk/>
          <pc:sldMk cId="2601173213" sldId="473"/>
        </pc:sldMkLst>
      </pc:sldChg>
      <pc:sldChg chg="modSp mod">
        <pc:chgData name="Erik Martin Lund" userId="82ab92e5-b32b-4352-9004-d91953c95f92" providerId="ADAL" clId="{D1C7E034-ED75-4D8E-A79A-197B24945CF3}" dt="2023-02-05T11:04:35.768" v="95" actId="20577"/>
        <pc:sldMkLst>
          <pc:docMk/>
          <pc:sldMk cId="225149117" sldId="474"/>
        </pc:sldMkLst>
        <pc:spChg chg="mod">
          <ac:chgData name="Erik Martin Lund" userId="82ab92e5-b32b-4352-9004-d91953c95f92" providerId="ADAL" clId="{D1C7E034-ED75-4D8E-A79A-197B24945CF3}" dt="2023-02-05T11:04:35.768" v="95" actId="20577"/>
          <ac:spMkLst>
            <pc:docMk/>
            <pc:sldMk cId="225149117" sldId="474"/>
            <ac:spMk id="3" creationId="{00000000-0000-0000-0000-000000000000}"/>
          </ac:spMkLst>
        </pc:spChg>
        <pc:spChg chg="mod">
          <ac:chgData name="Erik Martin Lund" userId="82ab92e5-b32b-4352-9004-d91953c95f92" providerId="ADAL" clId="{D1C7E034-ED75-4D8E-A79A-197B24945CF3}" dt="2023-02-04T16:20:38.991" v="68" actId="20577"/>
          <ac:spMkLst>
            <pc:docMk/>
            <pc:sldMk cId="225149117" sldId="474"/>
            <ac:spMk id="12" creationId="{00000000-0000-0000-0000-000000000000}"/>
          </ac:spMkLst>
        </pc:spChg>
      </pc:sldChg>
      <pc:sldChg chg="modSp mod">
        <pc:chgData name="Erik Martin Lund" userId="82ab92e5-b32b-4352-9004-d91953c95f92" providerId="ADAL" clId="{D1C7E034-ED75-4D8E-A79A-197B24945CF3}" dt="2023-02-05T11:12:44.018" v="152" actId="1037"/>
        <pc:sldMkLst>
          <pc:docMk/>
          <pc:sldMk cId="3387761464" sldId="480"/>
        </pc:sldMkLst>
        <pc:picChg chg="mod">
          <ac:chgData name="Erik Martin Lund" userId="82ab92e5-b32b-4352-9004-d91953c95f92" providerId="ADAL" clId="{D1C7E034-ED75-4D8E-A79A-197B24945CF3}" dt="2023-02-05T11:12:44.018" v="152" actId="1037"/>
          <ac:picMkLst>
            <pc:docMk/>
            <pc:sldMk cId="3387761464" sldId="480"/>
            <ac:picMk id="4" creationId="{00000000-0000-0000-0000-000000000000}"/>
          </ac:picMkLst>
        </pc:picChg>
      </pc:sldChg>
      <pc:sldChg chg="modNotesTx">
        <pc:chgData name="Erik Martin Lund" userId="82ab92e5-b32b-4352-9004-d91953c95f92" providerId="ADAL" clId="{D1C7E034-ED75-4D8E-A79A-197B24945CF3}" dt="2023-02-05T11:26:37.389" v="158"/>
        <pc:sldMkLst>
          <pc:docMk/>
          <pc:sldMk cId="1324636406" sldId="482"/>
        </pc:sldMkLst>
      </pc:sldChg>
      <pc:sldChg chg="mod modShow">
        <pc:chgData name="Erik Martin Lund" userId="82ab92e5-b32b-4352-9004-d91953c95f92" providerId="ADAL" clId="{D1C7E034-ED75-4D8E-A79A-197B24945CF3}" dt="2023-02-06T06:43:21.211" v="423" actId="729"/>
        <pc:sldMkLst>
          <pc:docMk/>
          <pc:sldMk cId="3991383284" sldId="483"/>
        </pc:sldMkLst>
      </pc:sldChg>
      <pc:sldChg chg="modSp mod modNotesTx">
        <pc:chgData name="Erik Martin Lund" userId="82ab92e5-b32b-4352-9004-d91953c95f92" providerId="ADAL" clId="{D1C7E034-ED75-4D8E-A79A-197B24945CF3}" dt="2023-02-06T06:44:46.994" v="426" actId="20577"/>
        <pc:sldMkLst>
          <pc:docMk/>
          <pc:sldMk cId="945808662" sldId="485"/>
        </pc:sldMkLst>
        <pc:spChg chg="mod">
          <ac:chgData name="Erik Martin Lund" userId="82ab92e5-b32b-4352-9004-d91953c95f92" providerId="ADAL" clId="{D1C7E034-ED75-4D8E-A79A-197B24945CF3}" dt="2023-02-05T11:56:12.824" v="174" actId="20577"/>
          <ac:spMkLst>
            <pc:docMk/>
            <pc:sldMk cId="945808662" sldId="485"/>
            <ac:spMk id="2" creationId="{00000000-0000-0000-0000-000000000000}"/>
          </ac:spMkLst>
        </pc:spChg>
        <pc:spChg chg="mod">
          <ac:chgData name="Erik Martin Lund" userId="82ab92e5-b32b-4352-9004-d91953c95f92" providerId="ADAL" clId="{D1C7E034-ED75-4D8E-A79A-197B24945CF3}" dt="2023-02-05T11:57:00.457" v="176" actId="20577"/>
          <ac:spMkLst>
            <pc:docMk/>
            <pc:sldMk cId="945808662" sldId="485"/>
            <ac:spMk id="9" creationId="{00000000-0000-0000-0000-000000000000}"/>
          </ac:spMkLst>
        </pc:spChg>
        <pc:spChg chg="mod">
          <ac:chgData name="Erik Martin Lund" userId="82ab92e5-b32b-4352-9004-d91953c95f92" providerId="ADAL" clId="{D1C7E034-ED75-4D8E-A79A-197B24945CF3}" dt="2023-02-05T11:56:05.713" v="168" actId="20577"/>
          <ac:spMkLst>
            <pc:docMk/>
            <pc:sldMk cId="945808662" sldId="485"/>
            <ac:spMk id="10" creationId="{00000000-0000-0000-0000-000000000000}"/>
          </ac:spMkLst>
        </pc:spChg>
        <pc:spChg chg="mod">
          <ac:chgData name="Erik Martin Lund" userId="82ab92e5-b32b-4352-9004-d91953c95f92" providerId="ADAL" clId="{D1C7E034-ED75-4D8E-A79A-197B24945CF3}" dt="2023-02-06T06:44:46.994" v="426" actId="20577"/>
          <ac:spMkLst>
            <pc:docMk/>
            <pc:sldMk cId="945808662" sldId="485"/>
            <ac:spMk id="12" creationId="{00000000-0000-0000-0000-000000000000}"/>
          </ac:spMkLst>
        </pc:spChg>
      </pc:sldChg>
      <pc:sldChg chg="modSp mod">
        <pc:chgData name="Erik Martin Lund" userId="82ab92e5-b32b-4352-9004-d91953c95f92" providerId="ADAL" clId="{D1C7E034-ED75-4D8E-A79A-197B24945CF3}" dt="2023-02-05T11:50:26.450" v="162" actId="20577"/>
        <pc:sldMkLst>
          <pc:docMk/>
          <pc:sldMk cId="383669681" sldId="489"/>
        </pc:sldMkLst>
        <pc:spChg chg="mod">
          <ac:chgData name="Erik Martin Lund" userId="82ab92e5-b32b-4352-9004-d91953c95f92" providerId="ADAL" clId="{D1C7E034-ED75-4D8E-A79A-197B24945CF3}" dt="2023-02-05T11:50:22.163" v="161" actId="20577"/>
          <ac:spMkLst>
            <pc:docMk/>
            <pc:sldMk cId="383669681" sldId="489"/>
            <ac:spMk id="9" creationId="{00000000-0000-0000-0000-000000000000}"/>
          </ac:spMkLst>
        </pc:spChg>
        <pc:spChg chg="mod">
          <ac:chgData name="Erik Martin Lund" userId="82ab92e5-b32b-4352-9004-d91953c95f92" providerId="ADAL" clId="{D1C7E034-ED75-4D8E-A79A-197B24945CF3}" dt="2023-02-05T11:50:26.450" v="162" actId="20577"/>
          <ac:spMkLst>
            <pc:docMk/>
            <pc:sldMk cId="383669681" sldId="489"/>
            <ac:spMk id="10" creationId="{00000000-0000-0000-0000-000000000000}"/>
          </ac:spMkLst>
        </pc:spChg>
      </pc:sldChg>
      <pc:sldChg chg="modSp mod">
        <pc:chgData name="Erik Martin Lund" userId="82ab92e5-b32b-4352-9004-d91953c95f92" providerId="ADAL" clId="{D1C7E034-ED75-4D8E-A79A-197B24945CF3}" dt="2023-02-05T12:16:33.036" v="196" actId="20577"/>
        <pc:sldMkLst>
          <pc:docMk/>
          <pc:sldMk cId="1242259742" sldId="502"/>
        </pc:sldMkLst>
        <pc:spChg chg="mod">
          <ac:chgData name="Erik Martin Lund" userId="82ab92e5-b32b-4352-9004-d91953c95f92" providerId="ADAL" clId="{D1C7E034-ED75-4D8E-A79A-197B24945CF3}" dt="2023-02-05T12:16:33.036" v="196" actId="20577"/>
          <ac:spMkLst>
            <pc:docMk/>
            <pc:sldMk cId="1242259742" sldId="502"/>
            <ac:spMk id="12" creationId="{00000000-0000-0000-0000-000000000000}"/>
          </ac:spMkLst>
        </pc:spChg>
      </pc:sldChg>
      <pc:sldChg chg="modNotesTx">
        <pc:chgData name="Erik Martin Lund" userId="82ab92e5-b32b-4352-9004-d91953c95f92" providerId="ADAL" clId="{D1C7E034-ED75-4D8E-A79A-197B24945CF3}" dt="2023-02-05T12:31:03.635" v="254" actId="313"/>
        <pc:sldMkLst>
          <pc:docMk/>
          <pc:sldMk cId="2413579911" sldId="507"/>
        </pc:sldMkLst>
      </pc:sldChg>
      <pc:sldChg chg="modNotesTx">
        <pc:chgData name="Erik Martin Lund" userId="82ab92e5-b32b-4352-9004-d91953c95f92" providerId="ADAL" clId="{D1C7E034-ED75-4D8E-A79A-197B24945CF3}" dt="2023-02-05T11:40:33.421" v="160" actId="113"/>
        <pc:sldMkLst>
          <pc:docMk/>
          <pc:sldMk cId="4278663020" sldId="511"/>
        </pc:sldMkLst>
      </pc:sldChg>
      <pc:sldChg chg="modSp mod">
        <pc:chgData name="Erik Martin Lund" userId="82ab92e5-b32b-4352-9004-d91953c95f92" providerId="ADAL" clId="{D1C7E034-ED75-4D8E-A79A-197B24945CF3}" dt="2023-02-06T06:50:54.450" v="427" actId="20577"/>
        <pc:sldMkLst>
          <pc:docMk/>
          <pc:sldMk cId="3360235273" sldId="515"/>
        </pc:sldMkLst>
        <pc:spChg chg="mod">
          <ac:chgData name="Erik Martin Lund" userId="82ab92e5-b32b-4352-9004-d91953c95f92" providerId="ADAL" clId="{D1C7E034-ED75-4D8E-A79A-197B24945CF3}" dt="2023-02-06T06:50:54.450" v="427" actId="20577"/>
          <ac:spMkLst>
            <pc:docMk/>
            <pc:sldMk cId="3360235273" sldId="515"/>
            <ac:spMk id="13" creationId="{00000000-0000-0000-0000-000000000000}"/>
          </ac:spMkLst>
        </pc:spChg>
      </pc:sldChg>
      <pc:sldChg chg="modSp mod modNotesTx">
        <pc:chgData name="Erik Martin Lund" userId="82ab92e5-b32b-4352-9004-d91953c95f92" providerId="ADAL" clId="{D1C7E034-ED75-4D8E-A79A-197B24945CF3}" dt="2023-02-06T06:59:00.998" v="450" actId="20577"/>
        <pc:sldMkLst>
          <pc:docMk/>
          <pc:sldMk cId="4078214396" sldId="516"/>
        </pc:sldMkLst>
        <pc:spChg chg="mod">
          <ac:chgData name="Erik Martin Lund" userId="82ab92e5-b32b-4352-9004-d91953c95f92" providerId="ADAL" clId="{D1C7E034-ED75-4D8E-A79A-197B24945CF3}" dt="2023-02-06T06:59:00.998" v="450" actId="20577"/>
          <ac:spMkLst>
            <pc:docMk/>
            <pc:sldMk cId="4078214396" sldId="516"/>
            <ac:spMk id="13" creationId="{00000000-0000-0000-0000-000000000000}"/>
          </ac:spMkLst>
        </pc:spChg>
      </pc:sldChg>
      <pc:sldChg chg="modNotesTx">
        <pc:chgData name="Erik Martin Lund" userId="82ab92e5-b32b-4352-9004-d91953c95f92" providerId="ADAL" clId="{D1C7E034-ED75-4D8E-A79A-197B24945CF3}" dt="2023-02-05T12:58:57.786" v="265" actId="113"/>
        <pc:sldMkLst>
          <pc:docMk/>
          <pc:sldMk cId="4245934707" sldId="517"/>
        </pc:sldMkLst>
      </pc:sldChg>
      <pc:sldChg chg="mod modShow">
        <pc:chgData name="Erik Martin Lund" userId="82ab92e5-b32b-4352-9004-d91953c95f92" providerId="ADAL" clId="{D1C7E034-ED75-4D8E-A79A-197B24945CF3}" dt="2023-02-06T07:32:50.262" v="451" actId="729"/>
        <pc:sldMkLst>
          <pc:docMk/>
          <pc:sldMk cId="4261056530" sldId="527"/>
        </pc:sldMkLst>
      </pc:sldChg>
      <pc:sldChg chg="addSp modSp mod">
        <pc:chgData name="Erik Martin Lund" userId="82ab92e5-b32b-4352-9004-d91953c95f92" providerId="ADAL" clId="{D1C7E034-ED75-4D8E-A79A-197B24945CF3}" dt="2023-02-05T18:09:39.932" v="385" actId="1036"/>
        <pc:sldMkLst>
          <pc:docMk/>
          <pc:sldMk cId="2968442407" sldId="545"/>
        </pc:sldMkLst>
        <pc:spChg chg="add mod">
          <ac:chgData name="Erik Martin Lund" userId="82ab92e5-b32b-4352-9004-d91953c95f92" providerId="ADAL" clId="{D1C7E034-ED75-4D8E-A79A-197B24945CF3}" dt="2023-02-05T18:09:29.213" v="381" actId="1076"/>
          <ac:spMkLst>
            <pc:docMk/>
            <pc:sldMk cId="2968442407" sldId="545"/>
            <ac:spMk id="3" creationId="{48FA2ED7-69D5-3805-E237-5A2A30758A42}"/>
          </ac:spMkLst>
        </pc:spChg>
        <pc:spChg chg="add mod">
          <ac:chgData name="Erik Martin Lund" userId="82ab92e5-b32b-4352-9004-d91953c95f92" providerId="ADAL" clId="{D1C7E034-ED75-4D8E-A79A-197B24945CF3}" dt="2023-02-05T18:09:36.757" v="383" actId="1076"/>
          <ac:spMkLst>
            <pc:docMk/>
            <pc:sldMk cId="2968442407" sldId="545"/>
            <ac:spMk id="5" creationId="{E8DB2E1F-7DB3-BEA0-E97F-D3D41DD4B7CA}"/>
          </ac:spMkLst>
        </pc:spChg>
        <pc:spChg chg="mod">
          <ac:chgData name="Erik Martin Lund" userId="82ab92e5-b32b-4352-9004-d91953c95f92" providerId="ADAL" clId="{D1C7E034-ED75-4D8E-A79A-197B24945CF3}" dt="2023-02-05T18:09:20.103" v="379" actId="207"/>
          <ac:spMkLst>
            <pc:docMk/>
            <pc:sldMk cId="2968442407" sldId="545"/>
            <ac:spMk id="16" creationId="{00000000-0000-0000-0000-000000000000}"/>
          </ac:spMkLst>
        </pc:spChg>
        <pc:spChg chg="mod">
          <ac:chgData name="Erik Martin Lund" userId="82ab92e5-b32b-4352-9004-d91953c95f92" providerId="ADAL" clId="{D1C7E034-ED75-4D8E-A79A-197B24945CF3}" dt="2023-02-05T18:09:39.932" v="385" actId="1036"/>
          <ac:spMkLst>
            <pc:docMk/>
            <pc:sldMk cId="2968442407" sldId="545"/>
            <ac:spMk id="19" creationId="{00000000-0000-0000-0000-000000000000}"/>
          </ac:spMkLst>
        </pc:spChg>
      </pc:sldChg>
      <pc:sldChg chg="delSp modSp mod">
        <pc:chgData name="Erik Martin Lund" userId="82ab92e5-b32b-4352-9004-d91953c95f92" providerId="ADAL" clId="{D1C7E034-ED75-4D8E-A79A-197B24945CF3}" dt="2023-02-05T17:48:42.984" v="268" actId="478"/>
        <pc:sldMkLst>
          <pc:docMk/>
          <pc:sldMk cId="1753811520" sldId="552"/>
        </pc:sldMkLst>
        <pc:spChg chg="del mod">
          <ac:chgData name="Erik Martin Lund" userId="82ab92e5-b32b-4352-9004-d91953c95f92" providerId="ADAL" clId="{D1C7E034-ED75-4D8E-A79A-197B24945CF3}" dt="2023-02-05T17:48:42.984" v="268" actId="478"/>
          <ac:spMkLst>
            <pc:docMk/>
            <pc:sldMk cId="1753811520" sldId="552"/>
            <ac:spMk id="18" creationId="{00000000-0000-0000-0000-000000000000}"/>
          </ac:spMkLst>
        </pc:spChg>
        <pc:spChg chg="del">
          <ac:chgData name="Erik Martin Lund" userId="82ab92e5-b32b-4352-9004-d91953c95f92" providerId="ADAL" clId="{D1C7E034-ED75-4D8E-A79A-197B24945CF3}" dt="2023-02-05T17:48:35.284" v="266" actId="478"/>
          <ac:spMkLst>
            <pc:docMk/>
            <pc:sldMk cId="1753811520" sldId="552"/>
            <ac:spMk id="19" creationId="{00000000-0000-0000-0000-000000000000}"/>
          </ac:spMkLst>
        </pc:spChg>
      </pc:sldChg>
      <pc:sldChg chg="addSp delSp modSp add mod">
        <pc:chgData name="Erik Martin Lund" userId="82ab92e5-b32b-4352-9004-d91953c95f92" providerId="ADAL" clId="{D1C7E034-ED75-4D8E-A79A-197B24945CF3}" dt="2023-02-05T18:03:57.764" v="334" actId="1076"/>
        <pc:sldMkLst>
          <pc:docMk/>
          <pc:sldMk cId="3627249925" sldId="553"/>
        </pc:sldMkLst>
        <pc:spChg chg="del">
          <ac:chgData name="Erik Martin Lund" userId="82ab92e5-b32b-4352-9004-d91953c95f92" providerId="ADAL" clId="{D1C7E034-ED75-4D8E-A79A-197B24945CF3}" dt="2023-02-05T18:01:15.386" v="273" actId="478"/>
          <ac:spMkLst>
            <pc:docMk/>
            <pc:sldMk cId="3627249925" sldId="553"/>
            <ac:spMk id="2" creationId="{00000000-0000-0000-0000-000000000000}"/>
          </ac:spMkLst>
        </pc:spChg>
        <pc:spChg chg="del">
          <ac:chgData name="Erik Martin Lund" userId="82ab92e5-b32b-4352-9004-d91953c95f92" providerId="ADAL" clId="{D1C7E034-ED75-4D8E-A79A-197B24945CF3}" dt="2023-02-05T18:01:11.399" v="270" actId="478"/>
          <ac:spMkLst>
            <pc:docMk/>
            <pc:sldMk cId="3627249925" sldId="553"/>
            <ac:spMk id="5" creationId="{00000000-0000-0000-0000-000000000000}"/>
          </ac:spMkLst>
        </pc:spChg>
        <pc:spChg chg="add mod">
          <ac:chgData name="Erik Martin Lund" userId="82ab92e5-b32b-4352-9004-d91953c95f92" providerId="ADAL" clId="{D1C7E034-ED75-4D8E-A79A-197B24945CF3}" dt="2023-02-05T18:03:57.764" v="334" actId="1076"/>
          <ac:spMkLst>
            <pc:docMk/>
            <pc:sldMk cId="3627249925" sldId="553"/>
            <ac:spMk id="8" creationId="{671758A8-E77F-6EA4-5C70-0F7E42D46060}"/>
          </ac:spMkLst>
        </pc:spChg>
        <pc:spChg chg="del">
          <ac:chgData name="Erik Martin Lund" userId="82ab92e5-b32b-4352-9004-d91953c95f92" providerId="ADAL" clId="{D1C7E034-ED75-4D8E-A79A-197B24945CF3}" dt="2023-02-05T18:01:14.217" v="272" actId="478"/>
          <ac:spMkLst>
            <pc:docMk/>
            <pc:sldMk cId="3627249925" sldId="553"/>
            <ac:spMk id="9" creationId="{00000000-0000-0000-0000-000000000000}"/>
          </ac:spMkLst>
        </pc:spChg>
        <pc:spChg chg="add del">
          <ac:chgData name="Erik Martin Lund" userId="82ab92e5-b32b-4352-9004-d91953c95f92" providerId="ADAL" clId="{D1C7E034-ED75-4D8E-A79A-197B24945CF3}" dt="2023-02-05T18:01:33.752" v="282" actId="478"/>
          <ac:spMkLst>
            <pc:docMk/>
            <pc:sldMk cId="3627249925" sldId="553"/>
            <ac:spMk id="13" creationId="{00000000-0000-0000-0000-000000000000}"/>
          </ac:spMkLst>
        </pc:spChg>
        <pc:spChg chg="del">
          <ac:chgData name="Erik Martin Lund" userId="82ab92e5-b32b-4352-9004-d91953c95f92" providerId="ADAL" clId="{D1C7E034-ED75-4D8E-A79A-197B24945CF3}" dt="2023-02-05T18:01:18.031" v="275" actId="478"/>
          <ac:spMkLst>
            <pc:docMk/>
            <pc:sldMk cId="3627249925" sldId="553"/>
            <ac:spMk id="14" creationId="{00000000-0000-0000-0000-000000000000}"/>
          </ac:spMkLst>
        </pc:spChg>
        <pc:spChg chg="add del mod">
          <ac:chgData name="Erik Martin Lund" userId="82ab92e5-b32b-4352-9004-d91953c95f92" providerId="ADAL" clId="{D1C7E034-ED75-4D8E-A79A-197B24945CF3}" dt="2023-02-05T18:01:33.334" v="281" actId="478"/>
          <ac:spMkLst>
            <pc:docMk/>
            <pc:sldMk cId="3627249925" sldId="553"/>
            <ac:spMk id="15" creationId="{00000000-0000-0000-0000-000000000000}"/>
          </ac:spMkLst>
        </pc:spChg>
        <pc:picChg chg="del">
          <ac:chgData name="Erik Martin Lund" userId="82ab92e5-b32b-4352-9004-d91953c95f92" providerId="ADAL" clId="{D1C7E034-ED75-4D8E-A79A-197B24945CF3}" dt="2023-02-05T18:01:12.319" v="271" actId="478"/>
          <ac:picMkLst>
            <pc:docMk/>
            <pc:sldMk cId="3627249925" sldId="553"/>
            <ac:picMk id="3" creationId="{00000000-0000-0000-0000-000000000000}"/>
          </ac:picMkLst>
        </pc:picChg>
        <pc:picChg chg="del">
          <ac:chgData name="Erik Martin Lund" userId="82ab92e5-b32b-4352-9004-d91953c95f92" providerId="ADAL" clId="{D1C7E034-ED75-4D8E-A79A-197B24945CF3}" dt="2023-02-05T18:01:16.566" v="274" actId="478"/>
          <ac:picMkLst>
            <pc:docMk/>
            <pc:sldMk cId="3627249925" sldId="553"/>
            <ac:picMk id="4" creationId="{00000000-0000-0000-0000-000000000000}"/>
          </ac:picMkLst>
        </pc:picChg>
        <pc:picChg chg="add mod">
          <ac:chgData name="Erik Martin Lund" userId="82ab92e5-b32b-4352-9004-d91953c95f92" providerId="ADAL" clId="{D1C7E034-ED75-4D8E-A79A-197B24945CF3}" dt="2023-02-05T18:02:37.028" v="311" actId="1035"/>
          <ac:picMkLst>
            <pc:docMk/>
            <pc:sldMk cId="3627249925" sldId="553"/>
            <ac:picMk id="7" creationId="{2460A4AC-C11E-EEC6-AE62-9D3527EECFA8}"/>
          </ac:picMkLst>
        </pc:picChg>
      </pc:sldChg>
      <pc:sldChg chg="addSp delSp modSp add mod">
        <pc:chgData name="Erik Martin Lund" userId="82ab92e5-b32b-4352-9004-d91953c95f92" providerId="ADAL" clId="{D1C7E034-ED75-4D8E-A79A-197B24945CF3}" dt="2023-02-05T18:06:48.165" v="349" actId="1076"/>
        <pc:sldMkLst>
          <pc:docMk/>
          <pc:sldMk cId="78361015" sldId="554"/>
        </pc:sldMkLst>
        <pc:spChg chg="del">
          <ac:chgData name="Erik Martin Lund" userId="82ab92e5-b32b-4352-9004-d91953c95f92" providerId="ADAL" clId="{D1C7E034-ED75-4D8E-A79A-197B24945CF3}" dt="2023-02-05T18:06:06.407" v="338" actId="478"/>
          <ac:spMkLst>
            <pc:docMk/>
            <pc:sldMk cId="78361015" sldId="554"/>
            <ac:spMk id="3" creationId="{00000000-0000-0000-0000-000000000000}"/>
          </ac:spMkLst>
        </pc:spChg>
        <pc:spChg chg="del">
          <ac:chgData name="Erik Martin Lund" userId="82ab92e5-b32b-4352-9004-d91953c95f92" providerId="ADAL" clId="{D1C7E034-ED75-4D8E-A79A-197B24945CF3}" dt="2023-02-05T18:06:09.799" v="340" actId="478"/>
          <ac:spMkLst>
            <pc:docMk/>
            <pc:sldMk cId="78361015" sldId="554"/>
            <ac:spMk id="9" creationId="{00000000-0000-0000-0000-000000000000}"/>
          </ac:spMkLst>
        </pc:spChg>
        <pc:spChg chg="add mod">
          <ac:chgData name="Erik Martin Lund" userId="82ab92e5-b32b-4352-9004-d91953c95f92" providerId="ADAL" clId="{D1C7E034-ED75-4D8E-A79A-197B24945CF3}" dt="2023-02-05T18:06:48.165" v="349" actId="1076"/>
          <ac:spMkLst>
            <pc:docMk/>
            <pc:sldMk cId="78361015" sldId="554"/>
            <ac:spMk id="10" creationId="{7532ABAA-1C33-750C-0D8F-5392766BDF38}"/>
          </ac:spMkLst>
        </pc:spChg>
        <pc:spChg chg="del">
          <ac:chgData name="Erik Martin Lund" userId="82ab92e5-b32b-4352-9004-d91953c95f92" providerId="ADAL" clId="{D1C7E034-ED75-4D8E-A79A-197B24945CF3}" dt="2023-02-05T18:06:12.279" v="341" actId="478"/>
          <ac:spMkLst>
            <pc:docMk/>
            <pc:sldMk cId="78361015" sldId="554"/>
            <ac:spMk id="16" creationId="{00000000-0000-0000-0000-000000000000}"/>
          </ac:spMkLst>
        </pc:spChg>
        <pc:spChg chg="del">
          <ac:chgData name="Erik Martin Lund" userId="82ab92e5-b32b-4352-9004-d91953c95f92" providerId="ADAL" clId="{D1C7E034-ED75-4D8E-A79A-197B24945CF3}" dt="2023-02-05T18:06:14.055" v="342" actId="478"/>
          <ac:spMkLst>
            <pc:docMk/>
            <pc:sldMk cId="78361015" sldId="554"/>
            <ac:spMk id="19" creationId="{00000000-0000-0000-0000-000000000000}"/>
          </ac:spMkLst>
        </pc:spChg>
        <pc:picChg chg="del">
          <ac:chgData name="Erik Martin Lund" userId="82ab92e5-b32b-4352-9004-d91953c95f92" providerId="ADAL" clId="{D1C7E034-ED75-4D8E-A79A-197B24945CF3}" dt="2023-02-05T18:06:04.620" v="337" actId="478"/>
          <ac:picMkLst>
            <pc:docMk/>
            <pc:sldMk cId="78361015" sldId="554"/>
            <ac:picMk id="2" creationId="{00000000-0000-0000-0000-000000000000}"/>
          </ac:picMkLst>
        </pc:picChg>
        <pc:picChg chg="del">
          <ac:chgData name="Erik Martin Lund" userId="82ab92e5-b32b-4352-9004-d91953c95f92" providerId="ADAL" clId="{D1C7E034-ED75-4D8E-A79A-197B24945CF3}" dt="2023-02-05T18:06:03.896" v="336" actId="478"/>
          <ac:picMkLst>
            <pc:docMk/>
            <pc:sldMk cId="78361015" sldId="554"/>
            <ac:picMk id="4" creationId="{00000000-0000-0000-0000-000000000000}"/>
          </ac:picMkLst>
        </pc:picChg>
        <pc:picChg chg="del">
          <ac:chgData name="Erik Martin Lund" userId="82ab92e5-b32b-4352-9004-d91953c95f92" providerId="ADAL" clId="{D1C7E034-ED75-4D8E-A79A-197B24945CF3}" dt="2023-02-05T18:06:07.502" v="339" actId="478"/>
          <ac:picMkLst>
            <pc:docMk/>
            <pc:sldMk cId="78361015" sldId="554"/>
            <ac:picMk id="5" creationId="{00000000-0000-0000-0000-000000000000}"/>
          </ac:picMkLst>
        </pc:picChg>
        <pc:picChg chg="add mod">
          <ac:chgData name="Erik Martin Lund" userId="82ab92e5-b32b-4352-9004-d91953c95f92" providerId="ADAL" clId="{D1C7E034-ED75-4D8E-A79A-197B24945CF3}" dt="2023-02-05T18:06:42.893" v="347" actId="12788"/>
          <ac:picMkLst>
            <pc:docMk/>
            <pc:sldMk cId="78361015" sldId="554"/>
            <ac:picMk id="8" creationId="{4BFB9790-A3C1-34CC-D5DD-F81A76B90FA7}"/>
          </ac:picMkLst>
        </pc:picChg>
      </pc:sldChg>
      <pc:sldChg chg="addSp delSp modSp add mod ord">
        <pc:chgData name="Erik Martin Lund" userId="82ab92e5-b32b-4352-9004-d91953c95f92" providerId="ADAL" clId="{D1C7E034-ED75-4D8E-A79A-197B24945CF3}" dt="2023-02-05T18:08:28.972" v="377" actId="1076"/>
        <pc:sldMkLst>
          <pc:docMk/>
          <pc:sldMk cId="108314899" sldId="555"/>
        </pc:sldMkLst>
        <pc:spChg chg="del">
          <ac:chgData name="Erik Martin Lund" userId="82ab92e5-b32b-4352-9004-d91953c95f92" providerId="ADAL" clId="{D1C7E034-ED75-4D8E-A79A-197B24945CF3}" dt="2023-02-05T18:07:43.878" v="353" actId="478"/>
          <ac:spMkLst>
            <pc:docMk/>
            <pc:sldMk cId="108314899" sldId="555"/>
            <ac:spMk id="4" creationId="{00000000-0000-0000-0000-000000000000}"/>
          </ac:spMkLst>
        </pc:spChg>
        <pc:spChg chg="add mod">
          <ac:chgData name="Erik Martin Lund" userId="82ab92e5-b32b-4352-9004-d91953c95f92" providerId="ADAL" clId="{D1C7E034-ED75-4D8E-A79A-197B24945CF3}" dt="2023-02-05T18:08:28.972" v="377" actId="1076"/>
          <ac:spMkLst>
            <pc:docMk/>
            <pc:sldMk cId="108314899" sldId="555"/>
            <ac:spMk id="5" creationId="{7E0F4A75-55F5-9BFF-5004-21B32200B64C}"/>
          </ac:spMkLst>
        </pc:spChg>
        <pc:spChg chg="mod">
          <ac:chgData name="Erik Martin Lund" userId="82ab92e5-b32b-4352-9004-d91953c95f92" providerId="ADAL" clId="{D1C7E034-ED75-4D8E-A79A-197B24945CF3}" dt="2023-02-05T18:07:48.172" v="366" actId="20577"/>
          <ac:spMkLst>
            <pc:docMk/>
            <pc:sldMk cId="108314899" sldId="555"/>
            <ac:spMk id="12" creationId="{00000000-0000-0000-0000-000000000000}"/>
          </ac:spMkLst>
        </pc:spChg>
        <pc:spChg chg="del">
          <ac:chgData name="Erik Martin Lund" userId="82ab92e5-b32b-4352-9004-d91953c95f92" providerId="ADAL" clId="{D1C7E034-ED75-4D8E-A79A-197B24945CF3}" dt="2023-02-05T18:07:53.003" v="370" actId="478"/>
          <ac:spMkLst>
            <pc:docMk/>
            <pc:sldMk cId="108314899" sldId="555"/>
            <ac:spMk id="16" creationId="{00000000-0000-0000-0000-000000000000}"/>
          </ac:spMkLst>
        </pc:spChg>
        <pc:spChg chg="del">
          <ac:chgData name="Erik Martin Lund" userId="82ab92e5-b32b-4352-9004-d91953c95f92" providerId="ADAL" clId="{D1C7E034-ED75-4D8E-A79A-197B24945CF3}" dt="2023-02-05T18:07:49.700" v="367" actId="478"/>
          <ac:spMkLst>
            <pc:docMk/>
            <pc:sldMk cId="108314899" sldId="555"/>
            <ac:spMk id="19" creationId="{00000000-0000-0000-0000-000000000000}"/>
          </ac:spMkLst>
        </pc:spChg>
        <pc:picChg chg="add mod">
          <ac:chgData name="Erik Martin Lund" userId="82ab92e5-b32b-4352-9004-d91953c95f92" providerId="ADAL" clId="{D1C7E034-ED75-4D8E-A79A-197B24945CF3}" dt="2023-02-05T18:08:23.316" v="375" actId="12789"/>
          <ac:picMkLst>
            <pc:docMk/>
            <pc:sldMk cId="108314899" sldId="555"/>
            <ac:picMk id="3" creationId="{37043C65-8C94-01F1-E21D-B7F256F48A27}"/>
          </ac:picMkLst>
        </pc:picChg>
        <pc:picChg chg="del">
          <ac:chgData name="Erik Martin Lund" userId="82ab92e5-b32b-4352-9004-d91953c95f92" providerId="ADAL" clId="{D1C7E034-ED75-4D8E-A79A-197B24945CF3}" dt="2023-02-05T18:07:51.388" v="369" actId="478"/>
          <ac:picMkLst>
            <pc:docMk/>
            <pc:sldMk cId="108314899" sldId="555"/>
            <ac:picMk id="13" creationId="{00000000-0000-0000-0000-000000000000}"/>
          </ac:picMkLst>
        </pc:picChg>
        <pc:picChg chg="del">
          <ac:chgData name="Erik Martin Lund" userId="82ab92e5-b32b-4352-9004-d91953c95f92" providerId="ADAL" clId="{D1C7E034-ED75-4D8E-A79A-197B24945CF3}" dt="2023-02-05T18:07:50.479" v="368" actId="478"/>
          <ac:picMkLst>
            <pc:docMk/>
            <pc:sldMk cId="108314899" sldId="555"/>
            <ac:picMk id="17" creationId="{00000000-0000-0000-0000-000000000000}"/>
          </ac:picMkLst>
        </pc:picChg>
      </pc:sldChg>
      <pc:sldChg chg="addSp delSp modSp add mod">
        <pc:chgData name="Erik Martin Lund" userId="82ab92e5-b32b-4352-9004-d91953c95f92" providerId="ADAL" clId="{D1C7E034-ED75-4D8E-A79A-197B24945CF3}" dt="2023-02-05T18:10:58.244" v="405" actId="1076"/>
        <pc:sldMkLst>
          <pc:docMk/>
          <pc:sldMk cId="141642578" sldId="556"/>
        </pc:sldMkLst>
        <pc:spChg chg="mod">
          <ac:chgData name="Erik Martin Lund" userId="82ab92e5-b32b-4352-9004-d91953c95f92" providerId="ADAL" clId="{D1C7E034-ED75-4D8E-A79A-197B24945CF3}" dt="2023-02-05T18:10:58.244" v="405" actId="1076"/>
          <ac:spMkLst>
            <pc:docMk/>
            <pc:sldMk cId="141642578" sldId="556"/>
            <ac:spMk id="5" creationId="{7E0F4A75-55F5-9BFF-5004-21B32200B64C}"/>
          </ac:spMkLst>
        </pc:spChg>
        <pc:spChg chg="mod">
          <ac:chgData name="Erik Martin Lund" userId="82ab92e5-b32b-4352-9004-d91953c95f92" providerId="ADAL" clId="{D1C7E034-ED75-4D8E-A79A-197B24945CF3}" dt="2023-02-05T18:10:28.765" v="399" actId="20577"/>
          <ac:spMkLst>
            <pc:docMk/>
            <pc:sldMk cId="141642578" sldId="556"/>
            <ac:spMk id="12" creationId="{00000000-0000-0000-0000-000000000000}"/>
          </ac:spMkLst>
        </pc:spChg>
        <pc:picChg chg="del">
          <ac:chgData name="Erik Martin Lund" userId="82ab92e5-b32b-4352-9004-d91953c95f92" providerId="ADAL" clId="{D1C7E034-ED75-4D8E-A79A-197B24945CF3}" dt="2023-02-05T18:10:18.934" v="387" actId="478"/>
          <ac:picMkLst>
            <pc:docMk/>
            <pc:sldMk cId="141642578" sldId="556"/>
            <ac:picMk id="3" creationId="{37043C65-8C94-01F1-E21D-B7F256F48A27}"/>
          </ac:picMkLst>
        </pc:picChg>
        <pc:picChg chg="add mod">
          <ac:chgData name="Erik Martin Lund" userId="82ab92e5-b32b-4352-9004-d91953c95f92" providerId="ADAL" clId="{D1C7E034-ED75-4D8E-A79A-197B24945CF3}" dt="2023-02-05T18:10:53.619" v="404" actId="12789"/>
          <ac:picMkLst>
            <pc:docMk/>
            <pc:sldMk cId="141642578" sldId="556"/>
            <ac:picMk id="4" creationId="{E148CAEA-5ABB-A2AB-F027-50DB7EBF7085}"/>
          </ac:picMkLst>
        </pc:picChg>
      </pc:sldChg>
      <pc:sldChg chg="addSp delSp modSp add mod">
        <pc:chgData name="Erik Martin Lund" userId="82ab92e5-b32b-4352-9004-d91953c95f92" providerId="ADAL" clId="{D1C7E034-ED75-4D8E-A79A-197B24945CF3}" dt="2023-02-05T18:11:33.594" v="417" actId="12788"/>
        <pc:sldMkLst>
          <pc:docMk/>
          <pc:sldMk cId="2404616217" sldId="557"/>
        </pc:sldMkLst>
        <pc:spChg chg="mod">
          <ac:chgData name="Erik Martin Lund" userId="82ab92e5-b32b-4352-9004-d91953c95f92" providerId="ADAL" clId="{D1C7E034-ED75-4D8E-A79A-197B24945CF3}" dt="2023-02-05T18:11:15.048" v="413" actId="20577"/>
          <ac:spMkLst>
            <pc:docMk/>
            <pc:sldMk cId="2404616217" sldId="557"/>
            <ac:spMk id="12" creationId="{00000000-0000-0000-0000-000000000000}"/>
          </ac:spMkLst>
        </pc:spChg>
        <pc:picChg chg="add mod">
          <ac:chgData name="Erik Martin Lund" userId="82ab92e5-b32b-4352-9004-d91953c95f92" providerId="ADAL" clId="{D1C7E034-ED75-4D8E-A79A-197B24945CF3}" dt="2023-02-05T18:11:33.594" v="417" actId="12788"/>
          <ac:picMkLst>
            <pc:docMk/>
            <pc:sldMk cId="2404616217" sldId="557"/>
            <ac:picMk id="3" creationId="{82ABD402-F844-05FC-F02B-78B8E0407856}"/>
          </ac:picMkLst>
        </pc:picChg>
        <pc:picChg chg="del">
          <ac:chgData name="Erik Martin Lund" userId="82ab92e5-b32b-4352-9004-d91953c95f92" providerId="ADAL" clId="{D1C7E034-ED75-4D8E-A79A-197B24945CF3}" dt="2023-02-05T18:11:09.046" v="407" actId="478"/>
          <ac:picMkLst>
            <pc:docMk/>
            <pc:sldMk cId="2404616217" sldId="557"/>
            <ac:picMk id="4" creationId="{E148CAEA-5ABB-A2AB-F027-50DB7EBF7085}"/>
          </ac:picMkLst>
        </pc:picChg>
      </pc:sldChg>
    </pc:docChg>
  </pc:docChgLst>
  <pc:docChgLst>
    <pc:chgData name="Luc Girod" userId="6019c126-d72f-4cbe-bb8e-51de4358094b" providerId="ADAL" clId="{A67FF42C-0807-44F3-9810-515D7BDB1245}"/>
    <pc:docChg chg="custSel modSld">
      <pc:chgData name="Luc Girod" userId="6019c126-d72f-4cbe-bb8e-51de4358094b" providerId="ADAL" clId="{A67FF42C-0807-44F3-9810-515D7BDB1245}" dt="2025-02-12T11:58:30.932" v="109"/>
      <pc:docMkLst>
        <pc:docMk/>
      </pc:docMkLst>
      <pc:sldChg chg="addSp delSp modSp mod">
        <pc:chgData name="Luc Girod" userId="6019c126-d72f-4cbe-bb8e-51de4358094b" providerId="ADAL" clId="{A67FF42C-0807-44F3-9810-515D7BDB1245}" dt="2025-02-12T11:35:19.770" v="5"/>
        <pc:sldMkLst>
          <pc:docMk/>
          <pc:sldMk cId="355429342" sldId="256"/>
        </pc:sldMkLst>
        <pc:spChg chg="del mod">
          <ac:chgData name="Luc Girod" userId="6019c126-d72f-4cbe-bb8e-51de4358094b" providerId="ADAL" clId="{A67FF42C-0807-44F3-9810-515D7BDB1245}" dt="2025-02-12T11:35:10.740" v="4" actId="478"/>
          <ac:spMkLst>
            <pc:docMk/>
            <pc:sldMk cId="355429342" sldId="256"/>
            <ac:spMk id="4" creationId="{D3B8773B-80C7-F384-87A0-EE1A127DBFAC}"/>
          </ac:spMkLst>
        </pc:spChg>
        <pc:spChg chg="del">
          <ac:chgData name="Luc Girod" userId="6019c126-d72f-4cbe-bb8e-51de4358094b" providerId="ADAL" clId="{A67FF42C-0807-44F3-9810-515D7BDB1245}" dt="2025-02-12T11:34:51.577" v="0" actId="478"/>
          <ac:spMkLst>
            <pc:docMk/>
            <pc:sldMk cId="355429342" sldId="256"/>
            <ac:spMk id="5" creationId="{00000000-0000-0000-0000-000000000000}"/>
          </ac:spMkLst>
        </pc:spChg>
        <pc:spChg chg="add del mod">
          <ac:chgData name="Luc Girod" userId="6019c126-d72f-4cbe-bb8e-51de4358094b" providerId="ADAL" clId="{A67FF42C-0807-44F3-9810-515D7BDB1245}" dt="2025-02-12T11:34:58.425" v="2" actId="478"/>
          <ac:spMkLst>
            <pc:docMk/>
            <pc:sldMk cId="355429342" sldId="256"/>
            <ac:spMk id="10" creationId="{DAC40EF3-7A51-E353-916B-FA1ADF0BE0C1}"/>
          </ac:spMkLst>
        </pc:spChg>
        <pc:spChg chg="add mod">
          <ac:chgData name="Luc Girod" userId="6019c126-d72f-4cbe-bb8e-51de4358094b" providerId="ADAL" clId="{A67FF42C-0807-44F3-9810-515D7BDB1245}" dt="2025-02-12T11:34:54.288" v="1"/>
          <ac:spMkLst>
            <pc:docMk/>
            <pc:sldMk cId="355429342" sldId="256"/>
            <ac:spMk id="11" creationId="{2F55DCBD-1190-A50C-B96C-401850BAF3D3}"/>
          </ac:spMkLst>
        </pc:spChg>
        <pc:spChg chg="add mod">
          <ac:chgData name="Luc Girod" userId="6019c126-d72f-4cbe-bb8e-51de4358094b" providerId="ADAL" clId="{A67FF42C-0807-44F3-9810-515D7BDB1245}" dt="2025-02-12T11:35:19.770" v="5"/>
          <ac:spMkLst>
            <pc:docMk/>
            <pc:sldMk cId="355429342" sldId="256"/>
            <ac:spMk id="12" creationId="{64DB6197-F881-D03F-6098-C063CAC8D81A}"/>
          </ac:spMkLst>
        </pc:spChg>
      </pc:sldChg>
      <pc:sldChg chg="modSp mod">
        <pc:chgData name="Luc Girod" userId="6019c126-d72f-4cbe-bb8e-51de4358094b" providerId="ADAL" clId="{A67FF42C-0807-44F3-9810-515D7BDB1245}" dt="2025-02-12T11:36:04.195" v="23" actId="20577"/>
        <pc:sldMkLst>
          <pc:docMk/>
          <pc:sldMk cId="3090997682" sldId="469"/>
        </pc:sldMkLst>
        <pc:spChg chg="mod">
          <ac:chgData name="Luc Girod" userId="6019c126-d72f-4cbe-bb8e-51de4358094b" providerId="ADAL" clId="{A67FF42C-0807-44F3-9810-515D7BDB1245}" dt="2025-02-12T11:36:04.195" v="23" actId="20577"/>
          <ac:spMkLst>
            <pc:docMk/>
            <pc:sldMk cId="3090997682" sldId="469"/>
            <ac:spMk id="12" creationId="{00000000-0000-0000-0000-000000000000}"/>
          </ac:spMkLst>
        </pc:spChg>
      </pc:sldChg>
      <pc:sldChg chg="addSp modSp mod modAnim">
        <pc:chgData name="Luc Girod" userId="6019c126-d72f-4cbe-bb8e-51de4358094b" providerId="ADAL" clId="{A67FF42C-0807-44F3-9810-515D7BDB1245}" dt="2025-02-12T11:43:33.539" v="28"/>
        <pc:sldMkLst>
          <pc:docMk/>
          <pc:sldMk cId="3360235273" sldId="515"/>
        </pc:sldMkLst>
        <pc:picChg chg="add mod">
          <ac:chgData name="Luc Girod" userId="6019c126-d72f-4cbe-bb8e-51de4358094b" providerId="ADAL" clId="{A67FF42C-0807-44F3-9810-515D7BDB1245}" dt="2025-02-12T11:43:26.867" v="27" actId="1076"/>
          <ac:picMkLst>
            <pc:docMk/>
            <pc:sldMk cId="3360235273" sldId="515"/>
            <ac:picMk id="6" creationId="{C5006EBA-0B5A-F893-A29F-791F706E49BC}"/>
          </ac:picMkLst>
        </pc:picChg>
      </pc:sldChg>
      <pc:sldChg chg="addSp modSp mod modAnim">
        <pc:chgData name="Luc Girod" userId="6019c126-d72f-4cbe-bb8e-51de4358094b" providerId="ADAL" clId="{A67FF42C-0807-44F3-9810-515D7BDB1245}" dt="2025-02-12T11:58:30.932" v="109"/>
        <pc:sldMkLst>
          <pc:docMk/>
          <pc:sldMk cId="1969766618" sldId="541"/>
        </pc:sldMkLst>
        <pc:spChg chg="add mod">
          <ac:chgData name="Luc Girod" userId="6019c126-d72f-4cbe-bb8e-51de4358094b" providerId="ADAL" clId="{A67FF42C-0807-44F3-9810-515D7BDB1245}" dt="2025-02-12T11:58:24.553" v="108" actId="13822"/>
          <ac:spMkLst>
            <pc:docMk/>
            <pc:sldMk cId="1969766618" sldId="541"/>
            <ac:spMk id="7" creationId="{11DC9B41-97D9-49A5-AE72-6D8C110A1EBE}"/>
          </ac:spMkLst>
        </pc:spChg>
      </pc:sldChg>
      <pc:sldChg chg="addSp mod modAnim">
        <pc:chgData name="Luc Girod" userId="6019c126-d72f-4cbe-bb8e-51de4358094b" providerId="ADAL" clId="{A67FF42C-0807-44F3-9810-515D7BDB1245}" dt="2025-02-12T11:46:06.236" v="30"/>
        <pc:sldMkLst>
          <pc:docMk/>
          <pc:sldMk cId="3627249925" sldId="553"/>
        </pc:sldMkLst>
        <pc:picChg chg="add">
          <ac:chgData name="Luc Girod" userId="6019c126-d72f-4cbe-bb8e-51de4358094b" providerId="ADAL" clId="{A67FF42C-0807-44F3-9810-515D7BDB1245}" dt="2025-02-12T11:45:58.360" v="29" actId="22"/>
          <ac:picMkLst>
            <pc:docMk/>
            <pc:sldMk cId="3627249925" sldId="553"/>
            <ac:picMk id="3" creationId="{62F8296E-1699-E1FD-D295-1A54140E65ED}"/>
          </ac:picMkLst>
        </pc:picChg>
      </pc:sldChg>
    </pc:docChg>
  </pc:docChgLst>
  <pc:docChgLst>
    <pc:chgData name="Erik Martin Lund" userId="82ab92e5-b32b-4352-9004-d91953c95f92" providerId="ADAL" clId="{A87BC5CB-1D0C-46CA-9724-AA9B730F4CBB}"/>
    <pc:docChg chg="custSel delSld modSld modNotesMaster modHandout">
      <pc:chgData name="Erik Martin Lund" userId="82ab92e5-b32b-4352-9004-d91953c95f92" providerId="ADAL" clId="{A87BC5CB-1D0C-46CA-9724-AA9B730F4CBB}" dt="2024-02-09T12:54:38.315" v="863"/>
      <pc:docMkLst>
        <pc:docMk/>
      </pc:docMkLst>
      <pc:sldChg chg="modSp mod">
        <pc:chgData name="Erik Martin Lund" userId="82ab92e5-b32b-4352-9004-d91953c95f92" providerId="ADAL" clId="{A87BC5CB-1D0C-46CA-9724-AA9B730F4CBB}" dt="2024-01-30T10:50:11.474" v="3" actId="20577"/>
        <pc:sldMkLst>
          <pc:docMk/>
          <pc:sldMk cId="355429342" sldId="256"/>
        </pc:sldMkLst>
        <pc:spChg chg="mod">
          <ac:chgData name="Erik Martin Lund" userId="82ab92e5-b32b-4352-9004-d91953c95f92" providerId="ADAL" clId="{A87BC5CB-1D0C-46CA-9724-AA9B730F4CBB}" dt="2024-01-30T10:50:11.474" v="3" actId="20577"/>
          <ac:spMkLst>
            <pc:docMk/>
            <pc:sldMk cId="355429342" sldId="256"/>
            <ac:spMk id="5" creationId="{00000000-0000-0000-0000-000000000000}"/>
          </ac:spMkLst>
        </pc:spChg>
      </pc:sldChg>
      <pc:sldChg chg="modSp mod">
        <pc:chgData name="Erik Martin Lund" userId="82ab92e5-b32b-4352-9004-d91953c95f92" providerId="ADAL" clId="{A87BC5CB-1D0C-46CA-9724-AA9B730F4CBB}" dt="2024-01-31T08:45:43.108" v="550" actId="20577"/>
        <pc:sldMkLst>
          <pc:docMk/>
          <pc:sldMk cId="227127658" sldId="303"/>
        </pc:sldMkLst>
        <pc:spChg chg="mod">
          <ac:chgData name="Erik Martin Lund" userId="82ab92e5-b32b-4352-9004-d91953c95f92" providerId="ADAL" clId="{A87BC5CB-1D0C-46CA-9724-AA9B730F4CBB}" dt="2024-01-31T08:45:43.108" v="550" actId="20577"/>
          <ac:spMkLst>
            <pc:docMk/>
            <pc:sldMk cId="227127658" sldId="303"/>
            <ac:spMk id="27" creationId="{00000000-0000-0000-0000-000000000000}"/>
          </ac:spMkLst>
        </pc:spChg>
      </pc:sldChg>
      <pc:sldChg chg="del">
        <pc:chgData name="Erik Martin Lund" userId="82ab92e5-b32b-4352-9004-d91953c95f92" providerId="ADAL" clId="{A87BC5CB-1D0C-46CA-9724-AA9B730F4CBB}" dt="2024-01-30T10:50:20.795" v="4" actId="47"/>
        <pc:sldMkLst>
          <pc:docMk/>
          <pc:sldMk cId="3089761721" sldId="464"/>
        </pc:sldMkLst>
      </pc:sldChg>
      <pc:sldChg chg="modNotesTx">
        <pc:chgData name="Erik Martin Lund" userId="82ab92e5-b32b-4352-9004-d91953c95f92" providerId="ADAL" clId="{A87BC5CB-1D0C-46CA-9724-AA9B730F4CBB}" dt="2024-01-30T11:47:43.316" v="68" actId="20577"/>
        <pc:sldMkLst>
          <pc:docMk/>
          <pc:sldMk cId="2152766163" sldId="468"/>
        </pc:sldMkLst>
      </pc:sldChg>
      <pc:sldChg chg="modSp mod">
        <pc:chgData name="Erik Martin Lund" userId="82ab92e5-b32b-4352-9004-d91953c95f92" providerId="ADAL" clId="{A87BC5CB-1D0C-46CA-9724-AA9B730F4CBB}" dt="2024-01-31T09:00:03.329" v="566" actId="20577"/>
        <pc:sldMkLst>
          <pc:docMk/>
          <pc:sldMk cId="799868635" sldId="470"/>
        </pc:sldMkLst>
        <pc:spChg chg="mod">
          <ac:chgData name="Erik Martin Lund" userId="82ab92e5-b32b-4352-9004-d91953c95f92" providerId="ADAL" clId="{A87BC5CB-1D0C-46CA-9724-AA9B730F4CBB}" dt="2024-01-31T09:00:03.329" v="566" actId="20577"/>
          <ac:spMkLst>
            <pc:docMk/>
            <pc:sldMk cId="799868635" sldId="470"/>
            <ac:spMk id="12" creationId="{00000000-0000-0000-0000-000000000000}"/>
          </ac:spMkLst>
        </pc:spChg>
      </pc:sldChg>
      <pc:sldChg chg="modNotesTx">
        <pc:chgData name="Erik Martin Lund" userId="82ab92e5-b32b-4352-9004-d91953c95f92" providerId="ADAL" clId="{A87BC5CB-1D0C-46CA-9724-AA9B730F4CBB}" dt="2024-01-31T09:11:06.792" v="619" actId="20577"/>
        <pc:sldMkLst>
          <pc:docMk/>
          <pc:sldMk cId="2601173213" sldId="473"/>
        </pc:sldMkLst>
      </pc:sldChg>
      <pc:sldChg chg="modNotesTx">
        <pc:chgData name="Erik Martin Lund" userId="82ab92e5-b32b-4352-9004-d91953c95f92" providerId="ADAL" clId="{A87BC5CB-1D0C-46CA-9724-AA9B730F4CBB}" dt="2024-01-31T09:16:21.245" v="621"/>
        <pc:sldMkLst>
          <pc:docMk/>
          <pc:sldMk cId="3387761464" sldId="480"/>
        </pc:sldMkLst>
      </pc:sldChg>
      <pc:sldChg chg="modSp mod modNotesTx">
        <pc:chgData name="Erik Martin Lund" userId="82ab92e5-b32b-4352-9004-d91953c95f92" providerId="ADAL" clId="{A87BC5CB-1D0C-46CA-9724-AA9B730F4CBB}" dt="2024-01-31T09:28:40.218" v="834" actId="20577"/>
        <pc:sldMkLst>
          <pc:docMk/>
          <pc:sldMk cId="948859028" sldId="481"/>
        </pc:sldMkLst>
        <pc:spChg chg="mod">
          <ac:chgData name="Erik Martin Lund" userId="82ab92e5-b32b-4352-9004-d91953c95f92" providerId="ADAL" clId="{A87BC5CB-1D0C-46CA-9724-AA9B730F4CBB}" dt="2024-01-31T09:19:23.615" v="706" actId="1036"/>
          <ac:spMkLst>
            <pc:docMk/>
            <pc:sldMk cId="948859028" sldId="481"/>
            <ac:spMk id="2" creationId="{00000000-0000-0000-0000-000000000000}"/>
          </ac:spMkLst>
        </pc:spChg>
        <pc:spChg chg="mod">
          <ac:chgData name="Erik Martin Lund" userId="82ab92e5-b32b-4352-9004-d91953c95f92" providerId="ADAL" clId="{A87BC5CB-1D0C-46CA-9724-AA9B730F4CBB}" dt="2024-01-31T09:19:19.296" v="685" actId="1035"/>
          <ac:spMkLst>
            <pc:docMk/>
            <pc:sldMk cId="948859028" sldId="481"/>
            <ac:spMk id="10" creationId="{00000000-0000-0000-0000-000000000000}"/>
          </ac:spMkLst>
        </pc:spChg>
      </pc:sldChg>
      <pc:sldChg chg="modNotesTx">
        <pc:chgData name="Erik Martin Lund" userId="82ab92e5-b32b-4352-9004-d91953c95f92" providerId="ADAL" clId="{A87BC5CB-1D0C-46CA-9724-AA9B730F4CBB}" dt="2024-01-30T12:09:46.509" v="217" actId="113"/>
        <pc:sldMkLst>
          <pc:docMk/>
          <pc:sldMk cId="1324636406" sldId="482"/>
        </pc:sldMkLst>
      </pc:sldChg>
      <pc:sldChg chg="mod modShow">
        <pc:chgData name="Erik Martin Lund" userId="82ab92e5-b32b-4352-9004-d91953c95f92" providerId="ADAL" clId="{A87BC5CB-1D0C-46CA-9724-AA9B730F4CBB}" dt="2024-01-30T16:23:41.753" v="453" actId="729"/>
        <pc:sldMkLst>
          <pc:docMk/>
          <pc:sldMk cId="3991383284" sldId="483"/>
        </pc:sldMkLst>
      </pc:sldChg>
      <pc:sldChg chg="modNotesTx">
        <pc:chgData name="Erik Martin Lund" userId="82ab92e5-b32b-4352-9004-d91953c95f92" providerId="ADAL" clId="{A87BC5CB-1D0C-46CA-9724-AA9B730F4CBB}" dt="2024-01-30T16:22:17.066" v="451"/>
        <pc:sldMkLst>
          <pc:docMk/>
          <pc:sldMk cId="945808662" sldId="485"/>
        </pc:sldMkLst>
      </pc:sldChg>
      <pc:sldChg chg="modNotesTx">
        <pc:chgData name="Erik Martin Lund" userId="82ab92e5-b32b-4352-9004-d91953c95f92" providerId="ADAL" clId="{A87BC5CB-1D0C-46CA-9724-AA9B730F4CBB}" dt="2024-01-30T12:19:29.353" v="299" actId="20577"/>
        <pc:sldMkLst>
          <pc:docMk/>
          <pc:sldMk cId="383669681" sldId="489"/>
        </pc:sldMkLst>
      </pc:sldChg>
      <pc:sldChg chg="modSp mod">
        <pc:chgData name="Erik Martin Lund" userId="82ab92e5-b32b-4352-9004-d91953c95f92" providerId="ADAL" clId="{A87BC5CB-1D0C-46CA-9724-AA9B730F4CBB}" dt="2024-01-31T10:39:01.418" v="844" actId="20577"/>
        <pc:sldMkLst>
          <pc:docMk/>
          <pc:sldMk cId="2413579911" sldId="507"/>
        </pc:sldMkLst>
        <pc:spChg chg="mod">
          <ac:chgData name="Erik Martin Lund" userId="82ab92e5-b32b-4352-9004-d91953c95f92" providerId="ADAL" clId="{A87BC5CB-1D0C-46CA-9724-AA9B730F4CBB}" dt="2024-01-31T10:38:48.578" v="838" actId="20577"/>
          <ac:spMkLst>
            <pc:docMk/>
            <pc:sldMk cId="2413579911" sldId="507"/>
            <ac:spMk id="10" creationId="{00000000-0000-0000-0000-000000000000}"/>
          </ac:spMkLst>
        </pc:spChg>
        <pc:spChg chg="mod">
          <ac:chgData name="Erik Martin Lund" userId="82ab92e5-b32b-4352-9004-d91953c95f92" providerId="ADAL" clId="{A87BC5CB-1D0C-46CA-9724-AA9B730F4CBB}" dt="2024-01-31T10:39:01.418" v="844" actId="20577"/>
          <ac:spMkLst>
            <pc:docMk/>
            <pc:sldMk cId="2413579911" sldId="507"/>
            <ac:spMk id="12" creationId="{00000000-0000-0000-0000-000000000000}"/>
          </ac:spMkLst>
        </pc:spChg>
        <pc:cxnChg chg="mod">
          <ac:chgData name="Erik Martin Lund" userId="82ab92e5-b32b-4352-9004-d91953c95f92" providerId="ADAL" clId="{A87BC5CB-1D0C-46CA-9724-AA9B730F4CBB}" dt="2024-01-31T10:38:48.578" v="838" actId="20577"/>
          <ac:cxnSpMkLst>
            <pc:docMk/>
            <pc:sldMk cId="2413579911" sldId="507"/>
            <ac:cxnSpMk id="15" creationId="{00000000-0000-0000-0000-000000000000}"/>
          </ac:cxnSpMkLst>
        </pc:cxnChg>
      </pc:sldChg>
      <pc:sldChg chg="addSp delSp modSp mod">
        <pc:chgData name="Erik Martin Lund" userId="82ab92e5-b32b-4352-9004-d91953c95f92" providerId="ADAL" clId="{A87BC5CB-1D0C-46CA-9724-AA9B730F4CBB}" dt="2024-01-30T13:37:12.151" v="304" actId="478"/>
        <pc:sldMkLst>
          <pc:docMk/>
          <pc:sldMk cId="727003935" sldId="510"/>
        </pc:sldMkLst>
        <pc:spChg chg="mod">
          <ac:chgData name="Erik Martin Lund" userId="82ab92e5-b32b-4352-9004-d91953c95f92" providerId="ADAL" clId="{A87BC5CB-1D0C-46CA-9724-AA9B730F4CBB}" dt="2024-01-30T13:36:50.497" v="302" actId="20577"/>
          <ac:spMkLst>
            <pc:docMk/>
            <pc:sldMk cId="727003935" sldId="510"/>
            <ac:spMk id="8" creationId="{00000000-0000-0000-0000-000000000000}"/>
          </ac:spMkLst>
        </pc:spChg>
        <pc:picChg chg="add del mod">
          <ac:chgData name="Erik Martin Lund" userId="82ab92e5-b32b-4352-9004-d91953c95f92" providerId="ADAL" clId="{A87BC5CB-1D0C-46CA-9724-AA9B730F4CBB}" dt="2024-01-30T13:37:12.151" v="304" actId="478"/>
          <ac:picMkLst>
            <pc:docMk/>
            <pc:sldMk cId="727003935" sldId="510"/>
            <ac:picMk id="2" creationId="{760E5CB4-71BD-5CE9-C8A3-B14AE813F8C0}"/>
          </ac:picMkLst>
        </pc:picChg>
      </pc:sldChg>
      <pc:sldChg chg="modSp mod">
        <pc:chgData name="Erik Martin Lund" userId="82ab92e5-b32b-4352-9004-d91953c95f92" providerId="ADAL" clId="{A87BC5CB-1D0C-46CA-9724-AA9B730F4CBB}" dt="2024-01-30T12:40:21.967" v="300" actId="20577"/>
        <pc:sldMkLst>
          <pc:docMk/>
          <pc:sldMk cId="2835415061" sldId="519"/>
        </pc:sldMkLst>
        <pc:spChg chg="mod">
          <ac:chgData name="Erik Martin Lund" userId="82ab92e5-b32b-4352-9004-d91953c95f92" providerId="ADAL" clId="{A87BC5CB-1D0C-46CA-9724-AA9B730F4CBB}" dt="2024-01-30T12:40:21.967" v="300" actId="20577"/>
          <ac:spMkLst>
            <pc:docMk/>
            <pc:sldMk cId="2835415061" sldId="519"/>
            <ac:spMk id="4" creationId="{00000000-0000-0000-0000-000000000000}"/>
          </ac:spMkLst>
        </pc:spChg>
      </pc:sldChg>
      <pc:sldChg chg="modSp mod">
        <pc:chgData name="Erik Martin Lund" userId="82ab92e5-b32b-4352-9004-d91953c95f92" providerId="ADAL" clId="{A87BC5CB-1D0C-46CA-9724-AA9B730F4CBB}" dt="2024-01-30T16:15:05.435" v="447" actId="20577"/>
        <pc:sldMkLst>
          <pc:docMk/>
          <pc:sldMk cId="455921511" sldId="524"/>
        </pc:sldMkLst>
        <pc:spChg chg="mod">
          <ac:chgData name="Erik Martin Lund" userId="82ab92e5-b32b-4352-9004-d91953c95f92" providerId="ADAL" clId="{A87BC5CB-1D0C-46CA-9724-AA9B730F4CBB}" dt="2024-01-30T16:15:01.066" v="442" actId="20577"/>
          <ac:spMkLst>
            <pc:docMk/>
            <pc:sldMk cId="455921511" sldId="524"/>
            <ac:spMk id="4" creationId="{00000000-0000-0000-0000-000000000000}"/>
          </ac:spMkLst>
        </pc:spChg>
        <pc:spChg chg="mod">
          <ac:chgData name="Erik Martin Lund" userId="82ab92e5-b32b-4352-9004-d91953c95f92" providerId="ADAL" clId="{A87BC5CB-1D0C-46CA-9724-AA9B730F4CBB}" dt="2024-01-30T16:15:05.435" v="447" actId="20577"/>
          <ac:spMkLst>
            <pc:docMk/>
            <pc:sldMk cId="455921511" sldId="524"/>
            <ac:spMk id="13" creationId="{00000000-0000-0000-0000-000000000000}"/>
          </ac:spMkLst>
        </pc:spChg>
      </pc:sldChg>
      <pc:sldChg chg="modSp mod modNotesTx">
        <pc:chgData name="Erik Martin Lund" userId="82ab92e5-b32b-4352-9004-d91953c95f92" providerId="ADAL" clId="{A87BC5CB-1D0C-46CA-9724-AA9B730F4CBB}" dt="2024-01-30T16:25:26.666" v="547" actId="20577"/>
        <pc:sldMkLst>
          <pc:docMk/>
          <pc:sldMk cId="4274989473" sldId="526"/>
        </pc:sldMkLst>
        <pc:spChg chg="mod">
          <ac:chgData name="Erik Martin Lund" userId="82ab92e5-b32b-4352-9004-d91953c95f92" providerId="ADAL" clId="{A87BC5CB-1D0C-46CA-9724-AA9B730F4CBB}" dt="2024-01-30T16:25:26.666" v="547" actId="20577"/>
          <ac:spMkLst>
            <pc:docMk/>
            <pc:sldMk cId="4274989473" sldId="526"/>
            <ac:spMk id="2" creationId="{00000000-0000-0000-0000-000000000000}"/>
          </ac:spMkLst>
        </pc:spChg>
        <pc:spChg chg="mod">
          <ac:chgData name="Erik Martin Lund" userId="82ab92e5-b32b-4352-9004-d91953c95f92" providerId="ADAL" clId="{A87BC5CB-1D0C-46CA-9724-AA9B730F4CBB}" dt="2024-01-30T16:17:05.416" v="448" actId="20577"/>
          <ac:spMkLst>
            <pc:docMk/>
            <pc:sldMk cId="4274989473" sldId="526"/>
            <ac:spMk id="4" creationId="{00000000-0000-0000-0000-000000000000}"/>
          </ac:spMkLst>
        </pc:spChg>
      </pc:sldChg>
      <pc:sldChg chg="mod modShow">
        <pc:chgData name="Erik Martin Lund" userId="82ab92e5-b32b-4352-9004-d91953c95f92" providerId="ADAL" clId="{A87BC5CB-1D0C-46CA-9724-AA9B730F4CBB}" dt="2024-01-30T16:23:09.420" v="452" actId="729"/>
        <pc:sldMkLst>
          <pc:docMk/>
          <pc:sldMk cId="4261056530" sldId="527"/>
        </pc:sldMkLst>
      </pc:sldChg>
      <pc:sldChg chg="modNotesTx">
        <pc:chgData name="Erik Martin Lund" userId="82ab92e5-b32b-4352-9004-d91953c95f92" providerId="ADAL" clId="{A87BC5CB-1D0C-46CA-9724-AA9B730F4CBB}" dt="2024-01-31T10:50:29.402" v="862" actId="20577"/>
        <pc:sldMkLst>
          <pc:docMk/>
          <pc:sldMk cId="3842547207" sldId="528"/>
        </pc:sldMkLst>
      </pc:sldChg>
      <pc:sldChg chg="modSp mod">
        <pc:chgData name="Erik Martin Lund" userId="82ab92e5-b32b-4352-9004-d91953c95f92" providerId="ADAL" clId="{A87BC5CB-1D0C-46CA-9724-AA9B730F4CBB}" dt="2024-01-30T16:25:58.514" v="548" actId="20577"/>
        <pc:sldMkLst>
          <pc:docMk/>
          <pc:sldMk cId="2707108818" sldId="529"/>
        </pc:sldMkLst>
        <pc:spChg chg="mod">
          <ac:chgData name="Erik Martin Lund" userId="82ab92e5-b32b-4352-9004-d91953c95f92" providerId="ADAL" clId="{A87BC5CB-1D0C-46CA-9724-AA9B730F4CBB}" dt="2024-01-30T16:25:58.514" v="548" actId="20577"/>
          <ac:spMkLst>
            <pc:docMk/>
            <pc:sldMk cId="2707108818" sldId="529"/>
            <ac:spMk id="4" creationId="{00000000-0000-0000-0000-000000000000}"/>
          </ac:spMkLst>
        </pc:spChg>
      </pc:sldChg>
      <pc:sldChg chg="modSp mod">
        <pc:chgData name="Erik Martin Lund" userId="82ab92e5-b32b-4352-9004-d91953c95f92" providerId="ADAL" clId="{A87BC5CB-1D0C-46CA-9724-AA9B730F4CBB}" dt="2024-01-30T16:24:14.628" v="454" actId="20577"/>
        <pc:sldMkLst>
          <pc:docMk/>
          <pc:sldMk cId="3337777735" sldId="530"/>
        </pc:sldMkLst>
        <pc:spChg chg="mod">
          <ac:chgData name="Erik Martin Lund" userId="82ab92e5-b32b-4352-9004-d91953c95f92" providerId="ADAL" clId="{A87BC5CB-1D0C-46CA-9724-AA9B730F4CBB}" dt="2024-01-30T16:24:14.628" v="454" actId="20577"/>
          <ac:spMkLst>
            <pc:docMk/>
            <pc:sldMk cId="3337777735" sldId="530"/>
            <ac:spMk id="4" creationId="{00000000-0000-0000-0000-000000000000}"/>
          </ac:spMkLst>
        </pc:spChg>
      </pc:sldChg>
      <pc:sldChg chg="modNotesTx">
        <pc:chgData name="Erik Martin Lund" userId="82ab92e5-b32b-4352-9004-d91953c95f92" providerId="ADAL" clId="{A87BC5CB-1D0C-46CA-9724-AA9B730F4CBB}" dt="2024-01-31T08:48:00.551" v="562" actId="20577"/>
        <pc:sldMkLst>
          <pc:docMk/>
          <pc:sldMk cId="393185681" sldId="531"/>
        </pc:sldMkLst>
      </pc:sldChg>
      <pc:sldChg chg="modSp mod">
        <pc:chgData name="Erik Martin Lund" userId="82ab92e5-b32b-4352-9004-d91953c95f92" providerId="ADAL" clId="{A87BC5CB-1D0C-46CA-9724-AA9B730F4CBB}" dt="2024-01-31T10:39:17.576" v="850" actId="20577"/>
        <pc:sldMkLst>
          <pc:docMk/>
          <pc:sldMk cId="1140441750" sldId="549"/>
        </pc:sldMkLst>
        <pc:spChg chg="mod">
          <ac:chgData name="Erik Martin Lund" userId="82ab92e5-b32b-4352-9004-d91953c95f92" providerId="ADAL" clId="{A87BC5CB-1D0C-46CA-9724-AA9B730F4CBB}" dt="2024-01-31T10:39:17.576" v="850" actId="20577"/>
          <ac:spMkLst>
            <pc:docMk/>
            <pc:sldMk cId="1140441750" sldId="549"/>
            <ac:spMk id="12" creationId="{00000000-0000-0000-0000-000000000000}"/>
          </ac:spMkLst>
        </pc:spChg>
      </pc:sldChg>
      <pc:sldChg chg="modSp mod">
        <pc:chgData name="Erik Martin Lund" userId="82ab92e5-b32b-4352-9004-d91953c95f92" providerId="ADAL" clId="{A87BC5CB-1D0C-46CA-9724-AA9B730F4CBB}" dt="2024-01-30T12:03:37.611" v="215" actId="1076"/>
        <pc:sldMkLst>
          <pc:docMk/>
          <pc:sldMk cId="1753811520" sldId="552"/>
        </pc:sldMkLst>
        <pc:spChg chg="mod">
          <ac:chgData name="Erik Martin Lund" userId="82ab92e5-b32b-4352-9004-d91953c95f92" providerId="ADAL" clId="{A87BC5CB-1D0C-46CA-9724-AA9B730F4CBB}" dt="2024-01-30T12:03:37.611" v="215" actId="1076"/>
          <ac:spMkLst>
            <pc:docMk/>
            <pc:sldMk cId="1753811520" sldId="552"/>
            <ac:spMk id="10" creationId="{00000000-0000-0000-0000-000000000000}"/>
          </ac:spMkLst>
        </pc:spChg>
        <pc:spChg chg="mod">
          <ac:chgData name="Erik Martin Lund" userId="82ab92e5-b32b-4352-9004-d91953c95f92" providerId="ADAL" clId="{A87BC5CB-1D0C-46CA-9724-AA9B730F4CBB}" dt="2024-01-30T12:03:34.476" v="214" actId="1076"/>
          <ac:spMkLst>
            <pc:docMk/>
            <pc:sldMk cId="1753811520" sldId="552"/>
            <ac:spMk id="15" creationId="{00000000-0000-0000-0000-000000000000}"/>
          </ac:spMkLst>
        </pc:spChg>
        <pc:grpChg chg="mod">
          <ac:chgData name="Erik Martin Lund" userId="82ab92e5-b32b-4352-9004-d91953c95f92" providerId="ADAL" clId="{A87BC5CB-1D0C-46CA-9724-AA9B730F4CBB}" dt="2024-01-30T12:03:37.611" v="215" actId="1076"/>
          <ac:grpSpMkLst>
            <pc:docMk/>
            <pc:sldMk cId="1753811520" sldId="552"/>
            <ac:grpSpMk id="8" creationId="{00000000-0000-0000-0000-000000000000}"/>
          </ac:grpSpMkLst>
        </pc:grpChg>
        <pc:grpChg chg="mod">
          <ac:chgData name="Erik Martin Lund" userId="82ab92e5-b32b-4352-9004-d91953c95f92" providerId="ADAL" clId="{A87BC5CB-1D0C-46CA-9724-AA9B730F4CBB}" dt="2024-01-30T12:03:34.476" v="214" actId="1076"/>
          <ac:grpSpMkLst>
            <pc:docMk/>
            <pc:sldMk cId="1753811520" sldId="552"/>
            <ac:grpSpMk id="12" creationId="{00000000-0000-0000-0000-000000000000}"/>
          </ac:grpSpMkLst>
        </pc:grpChg>
        <pc:picChg chg="mod ord">
          <ac:chgData name="Erik Martin Lund" userId="82ab92e5-b32b-4352-9004-d91953c95f92" providerId="ADAL" clId="{A87BC5CB-1D0C-46CA-9724-AA9B730F4CBB}" dt="2024-01-30T12:03:28.683" v="213" actId="1036"/>
          <ac:picMkLst>
            <pc:docMk/>
            <pc:sldMk cId="1753811520" sldId="552"/>
            <ac:picMk id="5" creationId="{00000000-0000-0000-0000-000000000000}"/>
          </ac:picMkLst>
        </pc:picChg>
        <pc:picChg chg="mod">
          <ac:chgData name="Erik Martin Lund" userId="82ab92e5-b32b-4352-9004-d91953c95f92" providerId="ADAL" clId="{A87BC5CB-1D0C-46CA-9724-AA9B730F4CBB}" dt="2024-01-30T12:03:37.611" v="215" actId="1076"/>
          <ac:picMkLst>
            <pc:docMk/>
            <pc:sldMk cId="1753811520" sldId="552"/>
            <ac:picMk id="9" creationId="{00000000-0000-0000-0000-000000000000}"/>
          </ac:picMkLst>
        </pc:picChg>
        <pc:picChg chg="mod">
          <ac:chgData name="Erik Martin Lund" userId="82ab92e5-b32b-4352-9004-d91953c95f92" providerId="ADAL" clId="{A87BC5CB-1D0C-46CA-9724-AA9B730F4CBB}" dt="2024-01-30T12:03:34.476" v="214" actId="1076"/>
          <ac:picMkLst>
            <pc:docMk/>
            <pc:sldMk cId="1753811520" sldId="552"/>
            <ac:picMk id="14"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A81600-AA40-AE0E-E436-FA6F671C7EFA}"/>
              </a:ext>
            </a:extLst>
          </p:cNvPr>
          <p:cNvSpPr>
            <a:spLocks noGrp="1"/>
          </p:cNvSpPr>
          <p:nvPr>
            <p:ph type="hdr" sz="quarter"/>
          </p:nvPr>
        </p:nvSpPr>
        <p:spPr>
          <a:xfrm>
            <a:off x="0" y="0"/>
            <a:ext cx="4160937" cy="366486"/>
          </a:xfrm>
          <a:prstGeom prst="rect">
            <a:avLst/>
          </a:prstGeom>
        </p:spPr>
        <p:txBody>
          <a:bodyPr vert="horz" lIns="91440" tIns="45720" rIns="91440" bIns="45720" rtlCol="0"/>
          <a:lstStyle>
            <a:lvl1pPr algn="l">
              <a:defRPr sz="1200"/>
            </a:lvl1pPr>
          </a:lstStyle>
          <a:p>
            <a:endParaRPr lang="nb-NO"/>
          </a:p>
        </p:txBody>
      </p:sp>
      <p:sp>
        <p:nvSpPr>
          <p:cNvPr id="3" name="Date Placeholder 2">
            <a:extLst>
              <a:ext uri="{FF2B5EF4-FFF2-40B4-BE49-F238E27FC236}">
                <a16:creationId xmlns:a16="http://schemas.microsoft.com/office/drawing/2014/main" id="{1E6E0595-65AD-8A9C-83D1-F88129E5BE54}"/>
              </a:ext>
            </a:extLst>
          </p:cNvPr>
          <p:cNvSpPr>
            <a:spLocks noGrp="1"/>
          </p:cNvSpPr>
          <p:nvPr>
            <p:ph type="dt" sz="quarter" idx="1"/>
          </p:nvPr>
        </p:nvSpPr>
        <p:spPr>
          <a:xfrm>
            <a:off x="5438180" y="0"/>
            <a:ext cx="4160937" cy="366486"/>
          </a:xfrm>
          <a:prstGeom prst="rect">
            <a:avLst/>
          </a:prstGeom>
        </p:spPr>
        <p:txBody>
          <a:bodyPr vert="horz" lIns="91440" tIns="45720" rIns="91440" bIns="45720" rtlCol="0"/>
          <a:lstStyle>
            <a:lvl1pPr algn="r">
              <a:defRPr sz="1200"/>
            </a:lvl1pPr>
          </a:lstStyle>
          <a:p>
            <a:r>
              <a:rPr lang="nb-NO"/>
              <a:t>31.01.2024</a:t>
            </a:r>
          </a:p>
        </p:txBody>
      </p:sp>
      <p:sp>
        <p:nvSpPr>
          <p:cNvPr id="4" name="Footer Placeholder 3">
            <a:extLst>
              <a:ext uri="{FF2B5EF4-FFF2-40B4-BE49-F238E27FC236}">
                <a16:creationId xmlns:a16="http://schemas.microsoft.com/office/drawing/2014/main" id="{F7EFB0EC-DEB2-4B8D-0A71-F857B918203A}"/>
              </a:ext>
            </a:extLst>
          </p:cNvPr>
          <p:cNvSpPr>
            <a:spLocks noGrp="1"/>
          </p:cNvSpPr>
          <p:nvPr>
            <p:ph type="ftr" sz="quarter" idx="2"/>
          </p:nvPr>
        </p:nvSpPr>
        <p:spPr>
          <a:xfrm>
            <a:off x="0" y="6948715"/>
            <a:ext cx="4160937" cy="366485"/>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a:extLst>
              <a:ext uri="{FF2B5EF4-FFF2-40B4-BE49-F238E27FC236}">
                <a16:creationId xmlns:a16="http://schemas.microsoft.com/office/drawing/2014/main" id="{A37DDEA4-708E-8A08-B667-D7FCBCC7BAAF}"/>
              </a:ext>
            </a:extLst>
          </p:cNvPr>
          <p:cNvSpPr>
            <a:spLocks noGrp="1"/>
          </p:cNvSpPr>
          <p:nvPr>
            <p:ph type="sldNum" sz="quarter" idx="3"/>
          </p:nvPr>
        </p:nvSpPr>
        <p:spPr>
          <a:xfrm>
            <a:off x="5438180" y="6948715"/>
            <a:ext cx="4160937" cy="366485"/>
          </a:xfrm>
          <a:prstGeom prst="rect">
            <a:avLst/>
          </a:prstGeom>
        </p:spPr>
        <p:txBody>
          <a:bodyPr vert="horz" lIns="91440" tIns="45720" rIns="91440" bIns="45720" rtlCol="0" anchor="b"/>
          <a:lstStyle>
            <a:lvl1pPr algn="r">
              <a:defRPr sz="1200"/>
            </a:lvl1pPr>
          </a:lstStyle>
          <a:p>
            <a:fld id="{CFC20188-AD48-456E-AE6C-0E1E8C4761B5}" type="slidenum">
              <a:rPr lang="nb-NO" smtClean="0"/>
              <a:t>‹#›</a:t>
            </a:fld>
            <a:endParaRPr lang="nb-NO"/>
          </a:p>
        </p:txBody>
      </p:sp>
    </p:spTree>
    <p:extLst>
      <p:ext uri="{BB962C8B-B14F-4D97-AF65-F5344CB8AC3E}">
        <p14:creationId xmlns:p14="http://schemas.microsoft.com/office/powerpoint/2010/main" val="371516751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7030"/>
          </a:xfrm>
          <a:prstGeom prst="rect">
            <a:avLst/>
          </a:prstGeom>
        </p:spPr>
        <p:txBody>
          <a:bodyPr vert="horz" lIns="96661" tIns="48331" rIns="96661" bIns="48331" rtlCol="0"/>
          <a:lstStyle>
            <a:lvl1pPr algn="l">
              <a:defRPr sz="1300"/>
            </a:lvl1pPr>
          </a:lstStyle>
          <a:p>
            <a:endParaRPr lang="nb-NO"/>
          </a:p>
        </p:txBody>
      </p:sp>
      <p:sp>
        <p:nvSpPr>
          <p:cNvPr id="3" name="Date Placeholder 2"/>
          <p:cNvSpPr>
            <a:spLocks noGrp="1"/>
          </p:cNvSpPr>
          <p:nvPr>
            <p:ph type="dt" idx="1"/>
          </p:nvPr>
        </p:nvSpPr>
        <p:spPr>
          <a:xfrm>
            <a:off x="5438458" y="0"/>
            <a:ext cx="4160520" cy="367030"/>
          </a:xfrm>
          <a:prstGeom prst="rect">
            <a:avLst/>
          </a:prstGeom>
        </p:spPr>
        <p:txBody>
          <a:bodyPr vert="horz" lIns="96661" tIns="48331" rIns="96661" bIns="48331" rtlCol="0"/>
          <a:lstStyle>
            <a:lvl1pPr algn="r">
              <a:defRPr sz="1300"/>
            </a:lvl1pPr>
          </a:lstStyle>
          <a:p>
            <a:r>
              <a:rPr lang="nb-NO"/>
              <a:t>31.01.2024</a:t>
            </a:r>
          </a:p>
        </p:txBody>
      </p:sp>
      <p:sp>
        <p:nvSpPr>
          <p:cNvPr id="4" name="Slide Image Placeholder 3"/>
          <p:cNvSpPr>
            <a:spLocks noGrp="1" noRot="1" noChangeAspect="1"/>
          </p:cNvSpPr>
          <p:nvPr>
            <p:ph type="sldImg" idx="2"/>
          </p:nvPr>
        </p:nvSpPr>
        <p:spPr>
          <a:xfrm>
            <a:off x="2606675" y="914400"/>
            <a:ext cx="4387850" cy="2468563"/>
          </a:xfrm>
          <a:prstGeom prst="rect">
            <a:avLst/>
          </a:prstGeom>
          <a:noFill/>
          <a:ln w="12700">
            <a:solidFill>
              <a:prstClr val="black"/>
            </a:solidFill>
          </a:ln>
        </p:spPr>
        <p:txBody>
          <a:bodyPr vert="horz" lIns="96661" tIns="48331" rIns="96661" bIns="48331" rtlCol="0" anchor="ctr"/>
          <a:lstStyle/>
          <a:p>
            <a:endParaRPr lang="nb-NO"/>
          </a:p>
        </p:txBody>
      </p:sp>
      <p:sp>
        <p:nvSpPr>
          <p:cNvPr id="5" name="Notes Placeholder 4"/>
          <p:cNvSpPr>
            <a:spLocks noGrp="1"/>
          </p:cNvSpPr>
          <p:nvPr>
            <p:ph type="body" sz="quarter" idx="3"/>
          </p:nvPr>
        </p:nvSpPr>
        <p:spPr>
          <a:xfrm>
            <a:off x="960120" y="3520440"/>
            <a:ext cx="7680960" cy="2880360"/>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6948171"/>
            <a:ext cx="4160520" cy="367029"/>
          </a:xfrm>
          <a:prstGeom prst="rect">
            <a:avLst/>
          </a:prstGeom>
        </p:spPr>
        <p:txBody>
          <a:bodyPr vert="horz" lIns="96661" tIns="48331" rIns="96661" bIns="48331" rtlCol="0" anchor="b"/>
          <a:lstStyle>
            <a:lvl1pPr algn="l">
              <a:defRPr sz="1300"/>
            </a:lvl1pPr>
          </a:lstStyle>
          <a:p>
            <a:endParaRPr lang="nb-NO"/>
          </a:p>
        </p:txBody>
      </p:sp>
      <p:sp>
        <p:nvSpPr>
          <p:cNvPr id="7" name="Slide Number Placeholder 6"/>
          <p:cNvSpPr>
            <a:spLocks noGrp="1"/>
          </p:cNvSpPr>
          <p:nvPr>
            <p:ph type="sldNum" sz="quarter" idx="5"/>
          </p:nvPr>
        </p:nvSpPr>
        <p:spPr>
          <a:xfrm>
            <a:off x="5438458" y="6948171"/>
            <a:ext cx="4160520" cy="367029"/>
          </a:xfrm>
          <a:prstGeom prst="rect">
            <a:avLst/>
          </a:prstGeom>
        </p:spPr>
        <p:txBody>
          <a:bodyPr vert="horz" lIns="96661" tIns="48331" rIns="96661" bIns="48331" rtlCol="0" anchor="b"/>
          <a:lstStyle>
            <a:lvl1pPr algn="r">
              <a:defRPr sz="1300"/>
            </a:lvl1pPr>
          </a:lstStyle>
          <a:p>
            <a:fld id="{EA0A4961-C86A-4DEB-87C0-D9025FEF9437}" type="slidenum">
              <a:rPr lang="nb-NO" smtClean="0"/>
              <a:t>‹#›</a:t>
            </a:fld>
            <a:endParaRPr lang="nb-NO"/>
          </a:p>
        </p:txBody>
      </p:sp>
    </p:spTree>
    <p:extLst>
      <p:ext uri="{BB962C8B-B14F-4D97-AF65-F5344CB8AC3E}">
        <p14:creationId xmlns:p14="http://schemas.microsoft.com/office/powerpoint/2010/main" val="13493574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desktop.arcgis.com/en/arcmap/latest/tools/conversion-toolbox/las-dataset-to-raster.htm"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www.arcgis.com/home/item.html?id=fe221371b77940749ff96e90f2de3d10" TargetMode="External"/><Relationship Id="rId4" Type="http://schemas.openxmlformats.org/officeDocument/2006/relationships/hyperlink" Target="http://desktop.arcgis.com/en/arcmap/latest/manage-data/las-dataset/what-is-a-las-dataset-.htm"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desktop.arcgis.com/en/arcmap/latest/tools/conversion-toolbox/las-dataset-to-raster.htm"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www.arcgis.com/home/item.html?id=fe221371b77940749ff96e90f2de3d10" TargetMode="External"/><Relationship Id="rId4" Type="http://schemas.openxmlformats.org/officeDocument/2006/relationships/hyperlink" Target="http://desktop.arcgis.com/en/arcmap/latest/manage-data/las-dataset/what-is-a-las-dataset-.htm"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en-GB" altLang="nb-NO" dirty="0"/>
              <a:t>“</a:t>
            </a:r>
            <a:r>
              <a:rPr lang="en-US" altLang="nb-NO" dirty="0"/>
              <a:t>Topography is the study of the forms and features of land surfaces.”</a:t>
            </a: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a:t>
            </a:fld>
            <a:endParaRPr lang="nb-NO"/>
          </a:p>
        </p:txBody>
      </p:sp>
      <p:sp>
        <p:nvSpPr>
          <p:cNvPr id="5" name="Date Placeholder 4">
            <a:extLst>
              <a:ext uri="{FF2B5EF4-FFF2-40B4-BE49-F238E27FC236}">
                <a16:creationId xmlns:a16="http://schemas.microsoft.com/office/drawing/2014/main" id="{B3414101-BEA3-7126-971A-94AC7B4DEC16}"/>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4495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en-GB" altLang="nb-NO" dirty="0"/>
              <a:t>Hilltop and mountain peak. </a:t>
            </a:r>
            <a:r>
              <a:rPr lang="en-US" sz="1300" dirty="0"/>
              <a:t>Can you see the hash marks pointing inward? Those marks point downhill, often toward a lake or a pond</a:t>
            </a: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14</a:t>
            </a:fld>
            <a:endParaRPr lang="nb-NO"/>
          </a:p>
        </p:txBody>
      </p:sp>
      <p:sp>
        <p:nvSpPr>
          <p:cNvPr id="5" name="Date Placeholder 4">
            <a:extLst>
              <a:ext uri="{FF2B5EF4-FFF2-40B4-BE49-F238E27FC236}">
                <a16:creationId xmlns:a16="http://schemas.microsoft.com/office/drawing/2014/main" id="{74E50353-DEFE-41C4-9F47-236AAFE2F40E}"/>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037600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endParaRPr lang="en-US" sz="1300" dirty="0"/>
          </a:p>
          <a:p>
            <a:pPr defTabSz="966612" eaLnBrk="0" fontAlgn="base" hangingPunct="0">
              <a:spcBef>
                <a:spcPct val="0"/>
              </a:spcBef>
              <a:spcAft>
                <a:spcPct val="0"/>
              </a:spcAft>
              <a:defRPr/>
            </a:pPr>
            <a:r>
              <a:rPr lang="en-US" sz="1300" dirty="0"/>
              <a:t>The numbers found on some of the lines indicate...... elevation = altitude = height above sea level Note that the scale is in metric units (</a:t>
            </a:r>
            <a:r>
              <a:rPr lang="en-US" sz="1300" b="1" dirty="0"/>
              <a:t>5000 m doesn´t sound very plausible though, especially since the other maps clearly are in feet</a:t>
            </a:r>
            <a:r>
              <a:rPr lang="en-US" sz="1300" dirty="0"/>
              <a:t>…), so the elevations are in meters.</a:t>
            </a: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15</a:t>
            </a:fld>
            <a:endParaRPr lang="nb-NO"/>
          </a:p>
        </p:txBody>
      </p:sp>
      <p:sp>
        <p:nvSpPr>
          <p:cNvPr id="5" name="Date Placeholder 4">
            <a:extLst>
              <a:ext uri="{FF2B5EF4-FFF2-40B4-BE49-F238E27FC236}">
                <a16:creationId xmlns:a16="http://schemas.microsoft.com/office/drawing/2014/main" id="{72D63859-3FED-4745-08B6-55403BF7274C}"/>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58912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en-US" sz="1300" dirty="0"/>
              <a:t>The numbers found on some of the lines indicate...... elevation = altitude = height above sea level </a:t>
            </a:r>
          </a:p>
          <a:p>
            <a:pPr defTabSz="966612" eaLnBrk="0" fontAlgn="base" hangingPunct="0">
              <a:spcBef>
                <a:spcPct val="0"/>
              </a:spcBef>
              <a:spcAft>
                <a:spcPct val="0"/>
              </a:spcAft>
              <a:defRPr/>
            </a:pPr>
            <a:r>
              <a:rPr lang="en-US" sz="1300" dirty="0"/>
              <a:t>Note that the scale is in metric units, so the elevations are in meters. </a:t>
            </a:r>
            <a:r>
              <a:rPr lang="en-US" sz="1200" dirty="0"/>
              <a:t>(</a:t>
            </a:r>
            <a:r>
              <a:rPr lang="en-US" sz="1200" b="1" dirty="0"/>
              <a:t>5000 m doesn´t sound very plausible though, especially since the other maps clearly are in feet</a:t>
            </a:r>
            <a:r>
              <a:rPr lang="en-US" sz="1200" dirty="0"/>
              <a:t>…)</a:t>
            </a: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16</a:t>
            </a:fld>
            <a:endParaRPr lang="nb-NO"/>
          </a:p>
        </p:txBody>
      </p:sp>
      <p:sp>
        <p:nvSpPr>
          <p:cNvPr id="5" name="Date Placeholder 4">
            <a:extLst>
              <a:ext uri="{FF2B5EF4-FFF2-40B4-BE49-F238E27FC236}">
                <a16:creationId xmlns:a16="http://schemas.microsoft.com/office/drawing/2014/main" id="{6F0CC480-468E-477B-B47C-5B6CAF4C03E5}"/>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310441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eaLnBrk="0" fontAlgn="base" hangingPunct="0">
              <a:spcBef>
                <a:spcPct val="0"/>
              </a:spcBef>
              <a:spcAft>
                <a:spcPct val="0"/>
              </a:spcAft>
              <a:buFont typeface="Arial" panose="020B0604020202020204" pitchFamily="34" charset="0"/>
              <a:buChar char="•"/>
              <a:defRPr/>
            </a:pPr>
            <a:r>
              <a:rPr lang="en-US" altLang="nb-NO" sz="2100" b="1" dirty="0"/>
              <a:t>DISCUSS: </a:t>
            </a:r>
            <a:r>
              <a:rPr lang="en-US" altLang="nb-NO" sz="2100" dirty="0"/>
              <a:t>The questions on the slide (5 min or so)</a:t>
            </a:r>
            <a:endParaRPr lang="en-US" altLang="nb-NO" sz="2100" b="1" dirty="0"/>
          </a:p>
          <a:p>
            <a:pPr defTabSz="966612" eaLnBrk="0" fontAlgn="base" hangingPunct="0">
              <a:spcBef>
                <a:spcPct val="0"/>
              </a:spcBef>
              <a:spcAft>
                <a:spcPct val="0"/>
              </a:spcAft>
              <a:defRPr/>
            </a:pPr>
            <a:r>
              <a:rPr lang="en-US" altLang="nb-NO" dirty="0"/>
              <a:t>What does it mean when the lines are all close together?... </a:t>
            </a:r>
            <a:r>
              <a:rPr lang="en-US" altLang="nb-NO" b="1" dirty="0"/>
              <a:t>A steep slope, maybe even a cliff. </a:t>
            </a:r>
          </a:p>
          <a:p>
            <a:pPr defTabSz="966612" eaLnBrk="0" fontAlgn="base" hangingPunct="0">
              <a:spcBef>
                <a:spcPct val="0"/>
              </a:spcBef>
              <a:spcAft>
                <a:spcPct val="0"/>
              </a:spcAft>
              <a:defRPr/>
            </a:pPr>
            <a:r>
              <a:rPr lang="en-US" altLang="nb-NO" dirty="0"/>
              <a:t>What does it mean when the lines are spread far apart?... </a:t>
            </a:r>
            <a:r>
              <a:rPr lang="en-US" altLang="nb-NO" b="1" dirty="0"/>
              <a:t>A gentle slope, maybe even terrain you would call “flat” </a:t>
            </a:r>
          </a:p>
          <a:p>
            <a:pPr defTabSz="966612" eaLnBrk="0" fontAlgn="base" hangingPunct="0">
              <a:spcBef>
                <a:spcPct val="0"/>
              </a:spcBef>
              <a:spcAft>
                <a:spcPct val="0"/>
              </a:spcAft>
              <a:defRPr/>
            </a:pPr>
            <a:r>
              <a:rPr lang="en-US" altLang="nb-NO" dirty="0"/>
              <a:t>Where on the map do you think streams would flow during the rainy season or in the spring when snow melts?... </a:t>
            </a:r>
            <a:r>
              <a:rPr lang="en-US" altLang="nb-NO" b="1" dirty="0"/>
              <a:t>Look for the parallel “V’s” that point uphill.</a:t>
            </a:r>
            <a:r>
              <a:rPr lang="en-US" altLang="nb-NO" dirty="0"/>
              <a:t> </a:t>
            </a:r>
          </a:p>
          <a:p>
            <a:pPr marL="0" marR="0" lvl="0" indent="0" algn="l" defTabSz="966612" rtl="0" eaLnBrk="0" fontAlgn="base" latinLnBrk="0" hangingPunct="0">
              <a:lnSpc>
                <a:spcPct val="100000"/>
              </a:lnSpc>
              <a:spcBef>
                <a:spcPct val="0"/>
              </a:spcBef>
              <a:spcAft>
                <a:spcPct val="0"/>
              </a:spcAft>
              <a:buClrTx/>
              <a:buSzTx/>
              <a:buFontTx/>
              <a:buNone/>
              <a:tabLst/>
              <a:defRPr/>
            </a:pPr>
            <a:r>
              <a:rPr lang="en-US" sz="1200" dirty="0">
                <a:latin typeface="Yu Gothic UI" panose="020B0500000000000000" pitchFamily="34" charset="-128"/>
                <a:ea typeface="Yu Gothic UI" panose="020B0500000000000000" pitchFamily="34" charset="-128"/>
              </a:rPr>
              <a:t>What direction would you think the streams flow?  … </a:t>
            </a:r>
            <a:r>
              <a:rPr lang="en-US" sz="1200" b="1" dirty="0">
                <a:latin typeface="Yu Gothic UI" panose="020B0500000000000000" pitchFamily="34" charset="-128"/>
                <a:ea typeface="Yu Gothic UI" panose="020B0500000000000000" pitchFamily="34" charset="-128"/>
              </a:rPr>
              <a:t>From the point of the “V” towards the opening, i.e. from higher to lower elevation</a:t>
            </a:r>
            <a:endParaRPr lang="en-US" altLang="nb-NO" b="1" dirty="0"/>
          </a:p>
          <a:p>
            <a:pPr defTabSz="966612" eaLnBrk="0" fontAlgn="base" hangingPunct="0">
              <a:spcBef>
                <a:spcPct val="0"/>
              </a:spcBef>
              <a:spcAft>
                <a:spcPct val="0"/>
              </a:spcAft>
              <a:defRPr/>
            </a:pPr>
            <a:r>
              <a:rPr lang="en-US" altLang="nb-NO" dirty="0"/>
              <a:t>Where are the flat areas?... </a:t>
            </a:r>
            <a:r>
              <a:rPr lang="en-US" altLang="nb-NO" b="1" dirty="0"/>
              <a:t>wherever the lines are far apart </a:t>
            </a:r>
          </a:p>
          <a:p>
            <a:pPr defTabSz="966612" eaLnBrk="0" fontAlgn="base" hangingPunct="0">
              <a:spcBef>
                <a:spcPct val="0"/>
              </a:spcBef>
              <a:spcAft>
                <a:spcPct val="0"/>
              </a:spcAft>
              <a:defRPr/>
            </a:pPr>
            <a:r>
              <a:rPr lang="en-US" altLang="nb-NO" dirty="0"/>
              <a:t>Where are the cliffs?... </a:t>
            </a:r>
            <a:r>
              <a:rPr lang="en-US" altLang="nb-NO" b="1" dirty="0"/>
              <a:t>wherever the lines are close together</a:t>
            </a:r>
          </a:p>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17</a:t>
            </a:fld>
            <a:endParaRPr lang="nb-NO"/>
          </a:p>
        </p:txBody>
      </p:sp>
      <p:sp>
        <p:nvSpPr>
          <p:cNvPr id="5" name="Date Placeholder 4">
            <a:extLst>
              <a:ext uri="{FF2B5EF4-FFF2-40B4-BE49-F238E27FC236}">
                <a16:creationId xmlns:a16="http://schemas.microsoft.com/office/drawing/2014/main" id="{C32402D8-15D3-2142-CADC-F781EF27C586}"/>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784992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en-US"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rPr>
              <a:t>Characterization of the state and shape of the terrain features and their changes </a:t>
            </a:r>
          </a:p>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18</a:t>
            </a:fld>
            <a:endParaRPr lang="nb-NO"/>
          </a:p>
        </p:txBody>
      </p:sp>
      <p:sp>
        <p:nvSpPr>
          <p:cNvPr id="5" name="Date Placeholder 4">
            <a:extLst>
              <a:ext uri="{FF2B5EF4-FFF2-40B4-BE49-F238E27FC236}">
                <a16:creationId xmlns:a16="http://schemas.microsoft.com/office/drawing/2014/main" id="{575C0D68-3542-A571-0B40-751A6C863E5B}"/>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643944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en-US"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rPr>
              <a:t>Characterization of the state and shape of the terrain features and their changes </a:t>
            </a:r>
          </a:p>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19</a:t>
            </a:fld>
            <a:endParaRPr lang="nb-NO"/>
          </a:p>
        </p:txBody>
      </p:sp>
      <p:sp>
        <p:nvSpPr>
          <p:cNvPr id="5" name="Date Placeholder 4">
            <a:extLst>
              <a:ext uri="{FF2B5EF4-FFF2-40B4-BE49-F238E27FC236}">
                <a16:creationId xmlns:a16="http://schemas.microsoft.com/office/drawing/2014/main" id="{36E48BFE-FEDB-C8F6-6617-BFDA5EF01FB9}"/>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46226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en-US"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rPr>
              <a:t>Characterization of the state and shape of the terrain features and their changes </a:t>
            </a:r>
          </a:p>
          <a:p>
            <a:pPr defTabSz="966612" eaLnBrk="0" fontAlgn="base" hangingPunct="0">
              <a:spcBef>
                <a:spcPct val="0"/>
              </a:spcBef>
              <a:spcAft>
                <a:spcPct val="0"/>
              </a:spcAft>
              <a:defRPr/>
            </a:pPr>
            <a:endParaRPr lang="en-US"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endParaRPr>
          </a:p>
          <a:p>
            <a:pPr defTabSz="966612" eaLnBrk="0" fontAlgn="base" hangingPunct="0">
              <a:spcBef>
                <a:spcPct val="0"/>
              </a:spcBef>
              <a:spcAft>
                <a:spcPct val="0"/>
              </a:spcAft>
              <a:defRPr/>
            </a:pPr>
            <a:r>
              <a:rPr lang="en-US" b="1" u="sng" dirty="0" err="1">
                <a:solidFill>
                  <a:srgbClr val="C00000"/>
                </a:solidFill>
                <a:latin typeface="Yu Gothic UI" panose="020B0500000000000000" pitchFamily="34" charset="-128"/>
                <a:ea typeface="Yu Gothic UI" panose="020B0500000000000000" pitchFamily="34" charset="-128"/>
                <a:sym typeface="Wingdings" panose="05000000000000000000" pitchFamily="2" charset="2"/>
              </a:rPr>
              <a:t>Planimetrics</a:t>
            </a:r>
            <a:r>
              <a:rPr lang="en-US"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rPr>
              <a:t> is the study of plane measurements, including angles, distances, and areas. </a:t>
            </a:r>
          </a:p>
          <a:p>
            <a:pPr defTabSz="966612" eaLnBrk="0" fontAlgn="base" hangingPunct="0">
              <a:spcBef>
                <a:spcPct val="0"/>
              </a:spcBef>
              <a:spcAft>
                <a:spcPct val="0"/>
              </a:spcAft>
              <a:defRPr/>
            </a:pPr>
            <a:endParaRPr lang="en-US"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endParaRPr>
          </a:p>
          <a:p>
            <a:pPr defTabSz="966612" eaLnBrk="0" fontAlgn="base" hangingPunct="0">
              <a:spcBef>
                <a:spcPct val="0"/>
              </a:spcBef>
              <a:spcAft>
                <a:spcPct val="0"/>
              </a:spcAft>
              <a:defRPr/>
            </a:pPr>
            <a:r>
              <a:rPr lang="en-US"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rPr>
              <a:t>In geography</a:t>
            </a:r>
          </a:p>
          <a:p>
            <a:pPr defTabSz="966612" eaLnBrk="0" fontAlgn="base" hangingPunct="0">
              <a:spcBef>
                <a:spcPct val="0"/>
              </a:spcBef>
              <a:spcAft>
                <a:spcPct val="0"/>
              </a:spcAft>
              <a:defRPr/>
            </a:pPr>
            <a:endParaRPr lang="en-US"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endParaRPr>
          </a:p>
          <a:p>
            <a:pPr defTabSz="966612" eaLnBrk="0" fontAlgn="base" hangingPunct="0">
              <a:spcBef>
                <a:spcPct val="0"/>
              </a:spcBef>
              <a:spcAft>
                <a:spcPct val="0"/>
              </a:spcAft>
              <a:defRPr/>
            </a:pPr>
            <a:r>
              <a:rPr lang="en-US"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rPr>
              <a:t>Planimetric elements in geography are those features that are independent of elevation, such as roads, building footprints, and rivers and lakes. They are represented on two-dimensional maps as they are seen from the air, or in aerial photography.[1] These features are often digitized from orthorectified aerial photography into data layers that can be used in analysis and cartographic outputs.[2]</a:t>
            </a:r>
          </a:p>
          <a:p>
            <a:pPr defTabSz="966612" eaLnBrk="0" fontAlgn="base" hangingPunct="0">
              <a:spcBef>
                <a:spcPct val="0"/>
              </a:spcBef>
              <a:spcAft>
                <a:spcPct val="0"/>
              </a:spcAft>
              <a:defRPr/>
            </a:pPr>
            <a:endParaRPr lang="en-US"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endParaRPr>
          </a:p>
          <a:p>
            <a:pPr defTabSz="966612" eaLnBrk="0" fontAlgn="base" hangingPunct="0">
              <a:spcBef>
                <a:spcPct val="0"/>
              </a:spcBef>
              <a:spcAft>
                <a:spcPct val="0"/>
              </a:spcAft>
              <a:defRPr/>
            </a:pPr>
            <a:r>
              <a:rPr lang="en-US" b="1"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rPr>
              <a:t>A planimetric map is one that does not include relief data</a:t>
            </a:r>
            <a:r>
              <a:rPr lang="en-US" u="sng" dirty="0">
                <a:solidFill>
                  <a:srgbClr val="C00000"/>
                </a:solidFill>
                <a:latin typeface="Yu Gothic UI" panose="020B0500000000000000" pitchFamily="34" charset="-128"/>
                <a:ea typeface="Yu Gothic UI" panose="020B0500000000000000" pitchFamily="34" charset="-128"/>
                <a:sym typeface="Wingdings" panose="05000000000000000000" pitchFamily="2" charset="2"/>
              </a:rPr>
              <a:t>.[3] </a:t>
            </a:r>
          </a:p>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20</a:t>
            </a:fld>
            <a:endParaRPr lang="nb-NO"/>
          </a:p>
        </p:txBody>
      </p:sp>
      <p:sp>
        <p:nvSpPr>
          <p:cNvPr id="5" name="Date Placeholder 4">
            <a:extLst>
              <a:ext uri="{FF2B5EF4-FFF2-40B4-BE49-F238E27FC236}">
                <a16:creationId xmlns:a16="http://schemas.microsoft.com/office/drawing/2014/main" id="{DBC6E563-6ED5-2EFB-A973-428725C45712}"/>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36775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21</a:t>
            </a:fld>
            <a:endParaRPr lang="nb-NO"/>
          </a:p>
        </p:txBody>
      </p:sp>
      <p:sp>
        <p:nvSpPr>
          <p:cNvPr id="5" name="Date Placeholder 4">
            <a:extLst>
              <a:ext uri="{FF2B5EF4-FFF2-40B4-BE49-F238E27FC236}">
                <a16:creationId xmlns:a16="http://schemas.microsoft.com/office/drawing/2014/main" id="{21F51CF7-1BDF-574B-C385-F43D4FC00AB1}"/>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868316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22</a:t>
            </a:fld>
            <a:endParaRPr lang="nb-NO"/>
          </a:p>
        </p:txBody>
      </p:sp>
      <p:sp>
        <p:nvSpPr>
          <p:cNvPr id="5" name="Date Placeholder 4">
            <a:extLst>
              <a:ext uri="{FF2B5EF4-FFF2-40B4-BE49-F238E27FC236}">
                <a16:creationId xmlns:a16="http://schemas.microsoft.com/office/drawing/2014/main" id="{A23A4C12-B925-9EF3-C6C7-0E22E7C52EDD}"/>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805684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en-US" sz="1300" dirty="0"/>
              <a:t>What's the resolution (point separation) of the </a:t>
            </a:r>
            <a:r>
              <a:rPr lang="en-US" sz="1300" b="1" dirty="0"/>
              <a:t>point cloud </a:t>
            </a:r>
            <a:r>
              <a:rPr lang="en-US" sz="1300" dirty="0"/>
              <a:t>that you get from the </a:t>
            </a:r>
            <a:r>
              <a:rPr lang="en-US" sz="1300" b="1" dirty="0"/>
              <a:t>photogrammetry</a:t>
            </a:r>
            <a:r>
              <a:rPr lang="en-US" sz="1300" dirty="0"/>
              <a:t>?  Do you need cm/mm accuracy in the vertical or the horizontal?  I assume you are referring to the horizontal accuracy in which case why do you need that fine of resolution over that large of an excavation area?  For most cases elevation does not change rapidly enough over space to require that fine of resolution.   If you're comfortable with the granularity of the point cloud then using 3D analyst you can produce a TIN.  I prefer using TIN in my volume calculations because I can develop a excavation surface using polygons and use the Polygon Volume tool to do the volume calculations.  If the point cloud is coarse and you can hold to the assumptions of normality and stationarity,  I usually lean toward probabilistic methods like Kriging so I can get a handle on the error in the interpolation.  Else IDW works fine for high resolution (1m or less) point data.</a:t>
            </a:r>
          </a:p>
          <a:p>
            <a:pPr defTabSz="966612" eaLnBrk="0" fontAlgn="base" hangingPunct="0">
              <a:spcBef>
                <a:spcPct val="0"/>
              </a:spcBef>
              <a:spcAft>
                <a:spcPct val="0"/>
              </a:spcAft>
              <a:defRPr/>
            </a:pPr>
            <a:r>
              <a:rPr lang="en-US" dirty="0">
                <a:latin typeface="Yu Gothic UI" panose="020B0500000000000000" pitchFamily="34" charset="-128"/>
                <a:ea typeface="Yu Gothic UI" panose="020B0500000000000000" pitchFamily="34" charset="-128"/>
              </a:rPr>
              <a:t>Do I need an orthophoto?</a:t>
            </a:r>
          </a:p>
          <a:p>
            <a:pPr defTabSz="966612" eaLnBrk="0" fontAlgn="base" hangingPunct="0">
              <a:spcBef>
                <a:spcPct val="0"/>
              </a:spcBef>
              <a:spcAft>
                <a:spcPct val="0"/>
              </a:spcAft>
              <a:defRPr/>
            </a:pPr>
            <a:endParaRPr lang="en-US" altLang="nb-NO" sz="1300" dirty="0"/>
          </a:p>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23</a:t>
            </a:fld>
            <a:endParaRPr lang="nb-NO"/>
          </a:p>
        </p:txBody>
      </p:sp>
      <p:sp>
        <p:nvSpPr>
          <p:cNvPr id="5" name="Date Placeholder 4">
            <a:extLst>
              <a:ext uri="{FF2B5EF4-FFF2-40B4-BE49-F238E27FC236}">
                <a16:creationId xmlns:a16="http://schemas.microsoft.com/office/drawing/2014/main" id="{241D29C9-4B06-890E-5207-088408DF823D}"/>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28002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66612" eaLnBrk="0" fontAlgn="base" hangingPunct="0">
              <a:spcBef>
                <a:spcPct val="0"/>
              </a:spcBef>
              <a:spcAft>
                <a:spcPct val="0"/>
              </a:spcAft>
              <a:buFont typeface="Arial" panose="020B0604020202020204" pitchFamily="34" charset="0"/>
              <a:buChar char="•"/>
              <a:defRPr/>
            </a:pPr>
            <a:r>
              <a:rPr lang="en-GB" altLang="nb-NO" sz="1800" dirty="0"/>
              <a:t>Acronyms</a:t>
            </a:r>
          </a:p>
        </p:txBody>
      </p:sp>
      <p:sp>
        <p:nvSpPr>
          <p:cNvPr id="4" name="Slide Number Placeholder 3"/>
          <p:cNvSpPr>
            <a:spLocks noGrp="1"/>
          </p:cNvSpPr>
          <p:nvPr>
            <p:ph type="sldNum" sz="quarter" idx="10"/>
          </p:nvPr>
        </p:nvSpPr>
        <p:spPr/>
        <p:txBody>
          <a:bodyPr/>
          <a:lstStyle/>
          <a:p>
            <a:fld id="{EA0A4961-C86A-4DEB-87C0-D9025FEF9437}" type="slidenum">
              <a:rPr lang="nb-NO" smtClean="0"/>
              <a:t>6</a:t>
            </a:fld>
            <a:endParaRPr lang="nb-NO"/>
          </a:p>
        </p:txBody>
      </p:sp>
      <p:sp>
        <p:nvSpPr>
          <p:cNvPr id="5" name="Date Placeholder 4">
            <a:extLst>
              <a:ext uri="{FF2B5EF4-FFF2-40B4-BE49-F238E27FC236}">
                <a16:creationId xmlns:a16="http://schemas.microsoft.com/office/drawing/2014/main" id="{ED22F7AD-3512-8828-F850-3BCE7B28DFF3}"/>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40326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24</a:t>
            </a:fld>
            <a:endParaRPr lang="nb-NO"/>
          </a:p>
        </p:txBody>
      </p:sp>
      <p:sp>
        <p:nvSpPr>
          <p:cNvPr id="5" name="Date Placeholder 4">
            <a:extLst>
              <a:ext uri="{FF2B5EF4-FFF2-40B4-BE49-F238E27FC236}">
                <a16:creationId xmlns:a16="http://schemas.microsoft.com/office/drawing/2014/main" id="{C02C4E54-4A3A-6030-7353-6EB27081AC67}"/>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102423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26</a:t>
            </a:fld>
            <a:endParaRPr lang="nb-NO"/>
          </a:p>
        </p:txBody>
      </p:sp>
      <p:sp>
        <p:nvSpPr>
          <p:cNvPr id="5" name="Date Placeholder 4">
            <a:extLst>
              <a:ext uri="{FF2B5EF4-FFF2-40B4-BE49-F238E27FC236}">
                <a16:creationId xmlns:a16="http://schemas.microsoft.com/office/drawing/2014/main" id="{C25E3276-029C-1BD4-3548-6BB02FE1333E}"/>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934139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27</a:t>
            </a:fld>
            <a:endParaRPr lang="nb-NO"/>
          </a:p>
        </p:txBody>
      </p:sp>
      <p:sp>
        <p:nvSpPr>
          <p:cNvPr id="5" name="Date Placeholder 4">
            <a:extLst>
              <a:ext uri="{FF2B5EF4-FFF2-40B4-BE49-F238E27FC236}">
                <a16:creationId xmlns:a16="http://schemas.microsoft.com/office/drawing/2014/main" id="{0A9B7D6F-C557-1D00-D3D0-C02F204E2817}"/>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899872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28</a:t>
            </a:fld>
            <a:endParaRPr lang="nb-NO"/>
          </a:p>
        </p:txBody>
      </p:sp>
      <p:sp>
        <p:nvSpPr>
          <p:cNvPr id="5" name="Date Placeholder 4">
            <a:extLst>
              <a:ext uri="{FF2B5EF4-FFF2-40B4-BE49-F238E27FC236}">
                <a16:creationId xmlns:a16="http://schemas.microsoft.com/office/drawing/2014/main" id="{A9C678EC-EF02-BBB0-1E73-D9C690A898B7}"/>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66526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900" b="1" dirty="0"/>
              <a:t>QUESTION: </a:t>
            </a:r>
            <a:r>
              <a:rPr lang="en-US" sz="1900" dirty="0"/>
              <a:t>What’s the difference between a passive and an active sensor? </a:t>
            </a:r>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29</a:t>
            </a:fld>
            <a:endParaRPr lang="nb-NO"/>
          </a:p>
        </p:txBody>
      </p:sp>
      <p:sp>
        <p:nvSpPr>
          <p:cNvPr id="5" name="Date Placeholder 4">
            <a:extLst>
              <a:ext uri="{FF2B5EF4-FFF2-40B4-BE49-F238E27FC236}">
                <a16:creationId xmlns:a16="http://schemas.microsoft.com/office/drawing/2014/main" id="{DC9C4B9F-F095-42CF-7A04-3E13652E5FEF}"/>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672423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30</a:t>
            </a:fld>
            <a:endParaRPr lang="nb-NO"/>
          </a:p>
        </p:txBody>
      </p:sp>
      <p:sp>
        <p:nvSpPr>
          <p:cNvPr id="5" name="Date Placeholder 4">
            <a:extLst>
              <a:ext uri="{FF2B5EF4-FFF2-40B4-BE49-F238E27FC236}">
                <a16:creationId xmlns:a16="http://schemas.microsoft.com/office/drawing/2014/main" id="{D0563AEA-A849-1AEB-342D-14341AC55E1D}"/>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153249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dirty="0">
                <a:latin typeface="Yu Gothic UI" panose="020B0500000000000000" pitchFamily="34" charset="-128"/>
                <a:ea typeface="Yu Gothic UI" panose="020B0500000000000000" pitchFamily="34" charset="-128"/>
              </a:rPr>
              <a:t>High point spacing density (approximately 1 to 20 point/</a:t>
            </a:r>
            <a:r>
              <a:rPr lang="en-US" sz="1300" dirty="0" err="1">
                <a:latin typeface="Yu Gothic UI" panose="020B0500000000000000" pitchFamily="34" charset="-128"/>
                <a:ea typeface="Yu Gothic UI" panose="020B0500000000000000" pitchFamily="34" charset="-128"/>
              </a:rPr>
              <a:t>sqr</a:t>
            </a:r>
            <a:r>
              <a:rPr lang="en-US" sz="1300" dirty="0">
                <a:latin typeface="Yu Gothic UI" panose="020B0500000000000000" pitchFamily="34" charset="-128"/>
                <a:ea typeface="Yu Gothic UI" panose="020B0500000000000000" pitchFamily="34" charset="-128"/>
              </a:rPr>
              <a:t> meters) depending on application, sensor, platform, distance, costs…</a:t>
            </a:r>
          </a:p>
          <a:p>
            <a:pPr defTabSz="966612">
              <a:defRPr/>
            </a:pPr>
            <a:endParaRPr lang="en-US" sz="1300" dirty="0">
              <a:latin typeface="Yu Gothic UI" panose="020B0500000000000000" pitchFamily="34" charset="-128"/>
              <a:ea typeface="Yu Gothic UI" panose="020B0500000000000000" pitchFamily="34" charset="-128"/>
            </a:endParaRPr>
          </a:p>
          <a:p>
            <a:pPr defTabSz="966612">
              <a:defRPr/>
            </a:pPr>
            <a:r>
              <a:rPr lang="en-US" sz="1300" dirty="0">
                <a:latin typeface="Yu Gothic UI" panose="020B0500000000000000" pitchFamily="34" charset="-128"/>
                <a:ea typeface="Yu Gothic UI" panose="020B0500000000000000" pitchFamily="34" charset="-128"/>
              </a:rPr>
              <a:t>The </a:t>
            </a:r>
            <a:r>
              <a:rPr lang="en-US" sz="1300" b="1" dirty="0">
                <a:latin typeface="Yu Gothic UI" panose="020B0500000000000000" pitchFamily="34" charset="-128"/>
                <a:ea typeface="Yu Gothic UI" panose="020B0500000000000000" pitchFamily="34" charset="-128"/>
              </a:rPr>
              <a:t>LAS</a:t>
            </a:r>
            <a:r>
              <a:rPr lang="en-US" sz="1300" dirty="0">
                <a:latin typeface="Yu Gothic UI" panose="020B0500000000000000" pitchFamily="34" charset="-128"/>
                <a:ea typeface="Yu Gothic UI" panose="020B0500000000000000" pitchFamily="34" charset="-128"/>
              </a:rPr>
              <a:t> (</a:t>
            </a:r>
            <a:r>
              <a:rPr lang="en-US" sz="1300" dirty="0" err="1">
                <a:latin typeface="Yu Gothic UI" panose="020B0500000000000000" pitchFamily="34" charset="-128"/>
                <a:ea typeface="Yu Gothic UI" panose="020B0500000000000000" pitchFamily="34" charset="-128"/>
              </a:rPr>
              <a:t>LASer</a:t>
            </a:r>
            <a:r>
              <a:rPr lang="en-US" sz="1300" dirty="0">
                <a:latin typeface="Yu Gothic UI" panose="020B0500000000000000" pitchFamily="34" charset="-128"/>
                <a:ea typeface="Yu Gothic UI" panose="020B0500000000000000" pitchFamily="34" charset="-128"/>
              </a:rPr>
              <a:t>) format is a file format designed for the interchange and archiving of lidar point cloud data. It is an open, binary format specified by the American Society for Photogrammetry and Remote Sensing (ASPRS). The format is widely used[1] and regarded as an industry standard for lidar data.[2][3]</a:t>
            </a:r>
          </a:p>
          <a:p>
            <a:pPr defTabSz="966612">
              <a:defRPr/>
            </a:pPr>
            <a:endParaRPr lang="en-US" sz="1300" dirty="0">
              <a:latin typeface="Yu Gothic UI" panose="020B0500000000000000" pitchFamily="34" charset="-128"/>
              <a:ea typeface="Yu Gothic UI" panose="020B0500000000000000" pitchFamily="34" charset="-128"/>
            </a:endParaRPr>
          </a:p>
          <a:p>
            <a:pPr defTabSz="966612">
              <a:defRPr/>
            </a:pPr>
            <a:r>
              <a:rPr lang="en-US" sz="1300" dirty="0">
                <a:latin typeface="Yu Gothic UI" panose="020B0500000000000000" pitchFamily="34" charset="-128"/>
                <a:ea typeface="Yu Gothic UI" panose="020B0500000000000000" pitchFamily="34" charset="-128"/>
              </a:rPr>
              <a:t>Intensity of the LiDAR point clouds can be used for numerous applications, including:</a:t>
            </a:r>
          </a:p>
          <a:p>
            <a:pPr defTabSz="966612">
              <a:defRPr/>
            </a:pPr>
            <a:endParaRPr lang="en-US" sz="1300" dirty="0">
              <a:latin typeface="Yu Gothic UI" panose="020B0500000000000000" pitchFamily="34" charset="-128"/>
              <a:ea typeface="Yu Gothic UI" panose="020B0500000000000000" pitchFamily="34" charset="-128"/>
            </a:endParaRPr>
          </a:p>
          <a:p>
            <a:pPr defTabSz="966612">
              <a:defRPr/>
            </a:pPr>
            <a:r>
              <a:rPr lang="en-US" sz="1300" dirty="0">
                <a:latin typeface="Yu Gothic UI" panose="020B0500000000000000" pitchFamily="34" charset="-128"/>
                <a:ea typeface="Yu Gothic UI" panose="020B0500000000000000" pitchFamily="34" charset="-128"/>
              </a:rPr>
              <a:t>    Feature detection and point cloud classification</a:t>
            </a:r>
          </a:p>
          <a:p>
            <a:pPr defTabSz="966612">
              <a:defRPr/>
            </a:pPr>
            <a:r>
              <a:rPr lang="en-US" sz="1300" dirty="0">
                <a:latin typeface="Yu Gothic UI" panose="020B0500000000000000" pitchFamily="34" charset="-128"/>
                <a:ea typeface="Yu Gothic UI" panose="020B0500000000000000" pitchFamily="34" charset="-128"/>
              </a:rPr>
              <a:t>    Feature registration with Geo-Photomap imagery data</a:t>
            </a:r>
          </a:p>
          <a:p>
            <a:pPr defTabSz="966612">
              <a:defRPr/>
            </a:pPr>
            <a:r>
              <a:rPr lang="en-US" sz="1300" dirty="0">
                <a:latin typeface="Yu Gothic UI" panose="020B0500000000000000" pitchFamily="34" charset="-128"/>
                <a:ea typeface="Yu Gothic UI" panose="020B0500000000000000" pitchFamily="34" charset="-128"/>
              </a:rPr>
              <a:t>    Distinguishing features</a:t>
            </a:r>
          </a:p>
          <a:p>
            <a:pPr defTabSz="966612">
              <a:defRPr/>
            </a:pPr>
            <a:r>
              <a:rPr lang="en-US" sz="1300" dirty="0">
                <a:latin typeface="Yu Gothic UI" panose="020B0500000000000000" pitchFamily="34" charset="-128"/>
                <a:ea typeface="Yu Gothic UI" panose="020B0500000000000000" pitchFamily="34" charset="-128"/>
              </a:rPr>
              <a:t>    Land cover classification</a:t>
            </a:r>
          </a:p>
          <a:p>
            <a:pPr defTabSz="966612">
              <a:defRPr/>
            </a:pPr>
            <a:r>
              <a:rPr lang="en-US" sz="1300" dirty="0">
                <a:latin typeface="Yu Gothic UI" panose="020B0500000000000000" pitchFamily="34" charset="-128"/>
                <a:ea typeface="Yu Gothic UI" panose="020B0500000000000000" pitchFamily="34" charset="-128"/>
              </a:rPr>
              <a:t>    Identifying wet areas in forested areas (due to the tendency of the sensor signal to be absorbed by water)</a:t>
            </a:r>
          </a:p>
          <a:p>
            <a:pPr defTabSz="966612">
              <a:defRPr/>
            </a:pPr>
            <a:r>
              <a:rPr lang="en-US" sz="1300" dirty="0">
                <a:latin typeface="Yu Gothic UI" panose="020B0500000000000000" pitchFamily="34" charset="-128"/>
                <a:ea typeface="Yu Gothic UI" panose="020B0500000000000000" pitchFamily="34" charset="-128"/>
              </a:rPr>
              <a:t>    Vegetation classification</a:t>
            </a:r>
          </a:p>
          <a:p>
            <a:pPr defTabSz="966612">
              <a:defRPr/>
            </a:pPr>
            <a:endParaRPr lang="en-US" sz="1300" dirty="0">
              <a:latin typeface="Yu Gothic UI" panose="020B0500000000000000" pitchFamily="34" charset="-128"/>
              <a:ea typeface="Yu Gothic UI" panose="020B0500000000000000" pitchFamily="34" charset="-128"/>
            </a:endParaRPr>
          </a:p>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31</a:t>
            </a:fld>
            <a:endParaRPr lang="nb-NO"/>
          </a:p>
        </p:txBody>
      </p:sp>
      <p:sp>
        <p:nvSpPr>
          <p:cNvPr id="5" name="Date Placeholder 4">
            <a:extLst>
              <a:ext uri="{FF2B5EF4-FFF2-40B4-BE49-F238E27FC236}">
                <a16:creationId xmlns:a16="http://schemas.microsoft.com/office/drawing/2014/main" id="{019EA9F8-2015-975D-C52B-195431FAC9A9}"/>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780029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32</a:t>
            </a:fld>
            <a:endParaRPr lang="nb-NO"/>
          </a:p>
        </p:txBody>
      </p:sp>
      <p:sp>
        <p:nvSpPr>
          <p:cNvPr id="5" name="Date Placeholder 4">
            <a:extLst>
              <a:ext uri="{FF2B5EF4-FFF2-40B4-BE49-F238E27FC236}">
                <a16:creationId xmlns:a16="http://schemas.microsoft.com/office/drawing/2014/main" id="{162BAB75-480D-1A21-07F7-A658404A04C9}"/>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078510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33</a:t>
            </a:fld>
            <a:endParaRPr lang="nb-NO"/>
          </a:p>
        </p:txBody>
      </p:sp>
      <p:sp>
        <p:nvSpPr>
          <p:cNvPr id="5" name="Date Placeholder 4">
            <a:extLst>
              <a:ext uri="{FF2B5EF4-FFF2-40B4-BE49-F238E27FC236}">
                <a16:creationId xmlns:a16="http://schemas.microsoft.com/office/drawing/2014/main" id="{E757CE02-EF19-AAAE-0816-AF7C897C0F02}"/>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908410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de-DE" sz="3000" dirty="0"/>
              <a:t>This is a very luxury version .applying such techniques is very cost-intensive. </a:t>
            </a:r>
          </a:p>
          <a:p>
            <a:r>
              <a:rPr lang="en-US" altLang="de-DE" sz="3000" dirty="0"/>
              <a:t>Besides measurements from aerial platforms (plane), space borne measurements can also be useful to receive data especially for remote regions</a:t>
            </a: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34</a:t>
            </a:fld>
            <a:endParaRPr lang="nb-NO"/>
          </a:p>
        </p:txBody>
      </p:sp>
      <p:sp>
        <p:nvSpPr>
          <p:cNvPr id="5" name="Date Placeholder 4">
            <a:extLst>
              <a:ext uri="{FF2B5EF4-FFF2-40B4-BE49-F238E27FC236}">
                <a16:creationId xmlns:a16="http://schemas.microsoft.com/office/drawing/2014/main" id="{E5FEA629-804D-A559-9D13-1FB6E21A7130}"/>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674176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en-GB" altLang="nb-NO" dirty="0"/>
              <a:t>There isn’t 100% consensus on terminology.</a:t>
            </a:r>
          </a:p>
        </p:txBody>
      </p:sp>
      <p:sp>
        <p:nvSpPr>
          <p:cNvPr id="4" name="Slide Number Placeholder 3"/>
          <p:cNvSpPr>
            <a:spLocks noGrp="1"/>
          </p:cNvSpPr>
          <p:nvPr>
            <p:ph type="sldNum" sz="quarter" idx="10"/>
          </p:nvPr>
        </p:nvSpPr>
        <p:spPr/>
        <p:txBody>
          <a:bodyPr/>
          <a:lstStyle/>
          <a:p>
            <a:fld id="{EA0A4961-C86A-4DEB-87C0-D9025FEF9437}" type="slidenum">
              <a:rPr lang="nb-NO" smtClean="0"/>
              <a:t>7</a:t>
            </a:fld>
            <a:endParaRPr lang="nb-NO"/>
          </a:p>
        </p:txBody>
      </p:sp>
      <p:sp>
        <p:nvSpPr>
          <p:cNvPr id="5" name="Date Placeholder 4">
            <a:extLst>
              <a:ext uri="{FF2B5EF4-FFF2-40B4-BE49-F238E27FC236}">
                <a16:creationId xmlns:a16="http://schemas.microsoft.com/office/drawing/2014/main" id="{7C74753F-030A-D385-1914-181F44A4273B}"/>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904253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35</a:t>
            </a:fld>
            <a:endParaRPr lang="nb-NO"/>
          </a:p>
        </p:txBody>
      </p:sp>
      <p:sp>
        <p:nvSpPr>
          <p:cNvPr id="5" name="Date Placeholder 4">
            <a:extLst>
              <a:ext uri="{FF2B5EF4-FFF2-40B4-BE49-F238E27FC236}">
                <a16:creationId xmlns:a16="http://schemas.microsoft.com/office/drawing/2014/main" id="{6FEC6E3C-DBBA-38D1-27A8-252FF1ACBDAC}"/>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4158115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36</a:t>
            </a:fld>
            <a:endParaRPr lang="nb-NO"/>
          </a:p>
        </p:txBody>
      </p:sp>
      <p:sp>
        <p:nvSpPr>
          <p:cNvPr id="5" name="Date Placeholder 4">
            <a:extLst>
              <a:ext uri="{FF2B5EF4-FFF2-40B4-BE49-F238E27FC236}">
                <a16:creationId xmlns:a16="http://schemas.microsoft.com/office/drawing/2014/main" id="{770886B5-9B7C-A064-A393-3DD1F670D12F}"/>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250768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37</a:t>
            </a:fld>
            <a:endParaRPr lang="nb-NO"/>
          </a:p>
        </p:txBody>
      </p:sp>
      <p:sp>
        <p:nvSpPr>
          <p:cNvPr id="5" name="Date Placeholder 4">
            <a:extLst>
              <a:ext uri="{FF2B5EF4-FFF2-40B4-BE49-F238E27FC236}">
                <a16:creationId xmlns:a16="http://schemas.microsoft.com/office/drawing/2014/main" id="{192BA0F0-C178-9A6B-5D05-8B35256D02E9}"/>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06503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38</a:t>
            </a:fld>
            <a:endParaRPr lang="nb-NO"/>
          </a:p>
        </p:txBody>
      </p:sp>
      <p:sp>
        <p:nvSpPr>
          <p:cNvPr id="5" name="Date Placeholder 4">
            <a:extLst>
              <a:ext uri="{FF2B5EF4-FFF2-40B4-BE49-F238E27FC236}">
                <a16:creationId xmlns:a16="http://schemas.microsoft.com/office/drawing/2014/main" id="{7D24DEFC-3EDC-E709-195A-5EA688719DD6}"/>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62441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39</a:t>
            </a:fld>
            <a:endParaRPr lang="nb-NO"/>
          </a:p>
        </p:txBody>
      </p:sp>
      <p:sp>
        <p:nvSpPr>
          <p:cNvPr id="5" name="Date Placeholder 4">
            <a:extLst>
              <a:ext uri="{FF2B5EF4-FFF2-40B4-BE49-F238E27FC236}">
                <a16:creationId xmlns:a16="http://schemas.microsoft.com/office/drawing/2014/main" id="{786CB70B-D51A-3AE9-FCE9-428E4BD1BBEA}"/>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7072975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a:t>
            </a:r>
            <a:r>
              <a:rPr lang="en-US" sz="1300" b="1" dirty="0"/>
              <a:t>Shuttle Radar Topography Mission (SRTM</a:t>
            </a:r>
            <a:r>
              <a:rPr lang="en-US" sz="1300" dirty="0"/>
              <a:t>) is an international research effort that obtained digital elevation models on a near-global scale from 56°S to 60°N,[2]: 4820  to generate the most complete high-resolution digital topographic database of Earth prior to the release of the ASTER GDEM in 2009.</a:t>
            </a:r>
          </a:p>
          <a:p>
            <a:endParaRPr lang="en-US" sz="1300" dirty="0"/>
          </a:p>
          <a:p>
            <a:r>
              <a:rPr lang="en-US" sz="1300" b="1" dirty="0" err="1"/>
              <a:t>TanDEM</a:t>
            </a:r>
            <a:r>
              <a:rPr lang="en-US" sz="1300" b="1" dirty="0"/>
              <a:t>-X (</a:t>
            </a:r>
            <a:r>
              <a:rPr lang="en-US" sz="1300" b="1" dirty="0" err="1"/>
              <a:t>TerraSAR</a:t>
            </a:r>
            <a:r>
              <a:rPr lang="en-US" sz="1300" b="1" dirty="0"/>
              <a:t>-X add-on for Digital Elevation Measurement)</a:t>
            </a:r>
            <a:r>
              <a:rPr lang="en-US" sz="1300" dirty="0"/>
              <a:t> is the name of </a:t>
            </a:r>
            <a:r>
              <a:rPr lang="en-US" sz="1300" dirty="0" err="1"/>
              <a:t>TerraSAR</a:t>
            </a:r>
            <a:r>
              <a:rPr lang="en-US" sz="1300" dirty="0"/>
              <a:t>-X's twin satellite, a German Earth observation satellite using SAR (Synthetic Aperture Radar) - a modern radar imaging technology.</a:t>
            </a:r>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40</a:t>
            </a:fld>
            <a:endParaRPr lang="nb-NO"/>
          </a:p>
        </p:txBody>
      </p:sp>
      <p:sp>
        <p:nvSpPr>
          <p:cNvPr id="5" name="Date Placeholder 4">
            <a:extLst>
              <a:ext uri="{FF2B5EF4-FFF2-40B4-BE49-F238E27FC236}">
                <a16:creationId xmlns:a16="http://schemas.microsoft.com/office/drawing/2014/main" id="{C1242CDE-197D-83A1-37FF-05D00C8DF97B}"/>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516853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https://desktop.arcgis.com/en/arcmap/latest/manage-data/las-dataset/what-is-a-las-dataset-.htm</a:t>
            </a:r>
          </a:p>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41</a:t>
            </a:fld>
            <a:endParaRPr lang="nb-NO"/>
          </a:p>
        </p:txBody>
      </p:sp>
      <p:sp>
        <p:nvSpPr>
          <p:cNvPr id="5" name="Date Placeholder 4">
            <a:extLst>
              <a:ext uri="{FF2B5EF4-FFF2-40B4-BE49-F238E27FC236}">
                <a16:creationId xmlns:a16="http://schemas.microsoft.com/office/drawing/2014/main" id="{052C11A6-0535-5475-EB87-A92FE2CF52C8}"/>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353062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nb-NO" altLang="nb-NO" sz="3000" dirty="0">
                <a:latin typeface="Yu Gothic UI" panose="020B0500000000000000" pitchFamily="34" charset="-128"/>
                <a:ea typeface="Yu Gothic UI" panose="020B0500000000000000" pitchFamily="34" charset="-128"/>
              </a:rPr>
              <a:t>‘</a:t>
            </a:r>
            <a:r>
              <a:rPr lang="en-US" sz="4200" dirty="0"/>
              <a:t>Point classification is usually completed by data vendors using semi-automated techniques on the point cloud to assign the feature type associated with each point.’</a:t>
            </a: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42</a:t>
            </a:fld>
            <a:endParaRPr lang="nb-NO"/>
          </a:p>
        </p:txBody>
      </p:sp>
      <p:sp>
        <p:nvSpPr>
          <p:cNvPr id="5" name="Date Placeholder 4">
            <a:extLst>
              <a:ext uri="{FF2B5EF4-FFF2-40B4-BE49-F238E27FC236}">
                <a16:creationId xmlns:a16="http://schemas.microsoft.com/office/drawing/2014/main" id="{67094E48-4301-EF79-4F38-F5D7003E7E0E}"/>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9088175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43</a:t>
            </a:fld>
            <a:endParaRPr lang="nb-NO"/>
          </a:p>
        </p:txBody>
      </p:sp>
      <p:sp>
        <p:nvSpPr>
          <p:cNvPr id="5" name="Date Placeholder 4">
            <a:extLst>
              <a:ext uri="{FF2B5EF4-FFF2-40B4-BE49-F238E27FC236}">
                <a16:creationId xmlns:a16="http://schemas.microsoft.com/office/drawing/2014/main" id="{7C055E1B-941B-781D-6CD9-DB2D80AB41E5}"/>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42809585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https://desktop.arcgis.com/en/arcmap/latest/manage-data/las-dataset/what-is-a-las-dataset-.htm</a:t>
            </a:r>
          </a:p>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44</a:t>
            </a:fld>
            <a:endParaRPr lang="nb-NO"/>
          </a:p>
        </p:txBody>
      </p:sp>
      <p:sp>
        <p:nvSpPr>
          <p:cNvPr id="5" name="Date Placeholder 4">
            <a:extLst>
              <a:ext uri="{FF2B5EF4-FFF2-40B4-BE49-F238E27FC236}">
                <a16:creationId xmlns:a16="http://schemas.microsoft.com/office/drawing/2014/main" id="{A502197A-00F1-73AB-3CD5-AEDEE79CE4B4}"/>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308431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8</a:t>
            </a:fld>
            <a:endParaRPr lang="nb-NO"/>
          </a:p>
        </p:txBody>
      </p:sp>
      <p:sp>
        <p:nvSpPr>
          <p:cNvPr id="5" name="Date Placeholder 4">
            <a:extLst>
              <a:ext uri="{FF2B5EF4-FFF2-40B4-BE49-F238E27FC236}">
                <a16:creationId xmlns:a16="http://schemas.microsoft.com/office/drawing/2014/main" id="{1ECB25C7-1A85-826B-7475-B1606C830AF6}"/>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8543131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input for the interpolations you mention are points, </a:t>
            </a:r>
          </a:p>
          <a:p>
            <a:r>
              <a:rPr lang="en-US" sz="1300" dirty="0"/>
              <a:t>The method used to interpolate the output raster dataset from the point cloud</a:t>
            </a:r>
          </a:p>
          <a:p>
            <a:r>
              <a:rPr lang="en-US" sz="1300" dirty="0"/>
              <a:t>There are a variety of tools already built-in in ArcMap, including   </a:t>
            </a:r>
            <a:r>
              <a:rPr lang="en-US" sz="1300" u="sng" dirty="0">
                <a:hlinkClick r:id="rId3"/>
              </a:rPr>
              <a:t>las-dataset-to-raster</a:t>
            </a:r>
            <a:r>
              <a:rPr lang="en-US" sz="1300" dirty="0"/>
              <a:t> and this The whole </a:t>
            </a:r>
            <a:r>
              <a:rPr lang="en-US" sz="1300" u="sng" dirty="0">
                <a:hlinkClick r:id="rId4"/>
              </a:rPr>
              <a:t>las toolset </a:t>
            </a:r>
            <a:r>
              <a:rPr lang="en-US" sz="1300" dirty="0"/>
              <a:t>and tools on the </a:t>
            </a:r>
            <a:r>
              <a:rPr lang="en-US" sz="1300" u="sng" dirty="0">
                <a:hlinkClick r:id="rId5"/>
              </a:rPr>
              <a:t>scripts site</a:t>
            </a:r>
            <a:r>
              <a:rPr lang="en-US" sz="1300" dirty="0"/>
              <a:t> that might help</a:t>
            </a:r>
          </a:p>
          <a:p>
            <a:r>
              <a:rPr lang="en-US" sz="1300" dirty="0"/>
              <a:t>https://desktop.arcgis.com/en/arcmap/latest/tools/data-management-toolbox/interpolate-from-point-cloud.htm</a:t>
            </a:r>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45</a:t>
            </a:fld>
            <a:endParaRPr lang="nb-NO"/>
          </a:p>
        </p:txBody>
      </p:sp>
      <p:sp>
        <p:nvSpPr>
          <p:cNvPr id="5" name="Date Placeholder 4">
            <a:extLst>
              <a:ext uri="{FF2B5EF4-FFF2-40B4-BE49-F238E27FC236}">
                <a16:creationId xmlns:a16="http://schemas.microsoft.com/office/drawing/2014/main" id="{F99924EA-52CC-8B2C-AA94-D77EFD3D7578}"/>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051857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input for the interpolations you mention are points, </a:t>
            </a:r>
          </a:p>
          <a:p>
            <a:r>
              <a:rPr lang="en-US" sz="1300" dirty="0"/>
              <a:t>The method used to interpolate the output raster dataset from the point cloud</a:t>
            </a:r>
          </a:p>
          <a:p>
            <a:r>
              <a:rPr lang="en-US" sz="1300" dirty="0"/>
              <a:t>There are a variety of tools already built-in in ArcMap, including   </a:t>
            </a:r>
            <a:r>
              <a:rPr lang="en-US" sz="1300" u="sng" dirty="0">
                <a:hlinkClick r:id="rId3"/>
              </a:rPr>
              <a:t>las-dataset-to-raster</a:t>
            </a:r>
            <a:r>
              <a:rPr lang="en-US" sz="1300" dirty="0"/>
              <a:t> and this The whole </a:t>
            </a:r>
            <a:r>
              <a:rPr lang="en-US" sz="1300" u="sng" dirty="0">
                <a:hlinkClick r:id="rId4"/>
              </a:rPr>
              <a:t>las toolset </a:t>
            </a:r>
            <a:r>
              <a:rPr lang="en-US" sz="1300" dirty="0"/>
              <a:t>and tools on the </a:t>
            </a:r>
            <a:r>
              <a:rPr lang="en-US" sz="1300" u="sng" dirty="0">
                <a:hlinkClick r:id="rId5"/>
              </a:rPr>
              <a:t>scripts site</a:t>
            </a:r>
            <a:r>
              <a:rPr lang="en-US" sz="1300" dirty="0"/>
              <a:t> that might help</a:t>
            </a:r>
          </a:p>
          <a:p>
            <a:r>
              <a:rPr lang="en-US" sz="1300" dirty="0"/>
              <a:t>https://desktop.arcgis.com/en/arcmap/latest/tools/data-management-toolbox/interpolate-from-point-cloud.htm</a:t>
            </a:r>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46</a:t>
            </a:fld>
            <a:endParaRPr lang="nb-NO"/>
          </a:p>
        </p:txBody>
      </p:sp>
      <p:sp>
        <p:nvSpPr>
          <p:cNvPr id="5" name="Date Placeholder 4">
            <a:extLst>
              <a:ext uri="{FF2B5EF4-FFF2-40B4-BE49-F238E27FC236}">
                <a16:creationId xmlns:a16="http://schemas.microsoft.com/office/drawing/2014/main" id="{F7B1D1AC-482D-992D-D6EA-DEF761BDC1BE}"/>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778234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For DEM interpolation adjustments of these interpolation algorithm exists to adapt the interpolated surfaces better to real terrain conditions. </a:t>
            </a:r>
          </a:p>
          <a:p>
            <a:r>
              <a:rPr lang="en-US" sz="1300" dirty="0"/>
              <a:t>Local interpolators often result in artificial hills and sinks (IDW), global interpolator do not adapt local structures. Combination!!</a:t>
            </a:r>
          </a:p>
          <a:p>
            <a:r>
              <a:rPr lang="en-US" sz="1300" dirty="0"/>
              <a:t>it will depend on the resolution of your point cloud (how close your raw data points/dots are). </a:t>
            </a:r>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47</a:t>
            </a:fld>
            <a:endParaRPr lang="nb-NO"/>
          </a:p>
        </p:txBody>
      </p:sp>
      <p:sp>
        <p:nvSpPr>
          <p:cNvPr id="5" name="Date Placeholder 4">
            <a:extLst>
              <a:ext uri="{FF2B5EF4-FFF2-40B4-BE49-F238E27FC236}">
                <a16:creationId xmlns:a16="http://schemas.microsoft.com/office/drawing/2014/main" id="{848C5C8D-675C-FF6D-9515-5E84A582728C}"/>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62760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48</a:t>
            </a:fld>
            <a:endParaRPr lang="nb-NO"/>
          </a:p>
        </p:txBody>
      </p:sp>
      <p:sp>
        <p:nvSpPr>
          <p:cNvPr id="5" name="Date Placeholder 4">
            <a:extLst>
              <a:ext uri="{FF2B5EF4-FFF2-40B4-BE49-F238E27FC236}">
                <a16:creationId xmlns:a16="http://schemas.microsoft.com/office/drawing/2014/main" id="{22D32C56-8DC4-9045-53F6-7FD99DC80973}"/>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325737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pPr>
            <a:r>
              <a:rPr lang="en-US" sz="1300" b="1" dirty="0"/>
              <a:t>Topo to Raster is the best method </a:t>
            </a:r>
            <a:r>
              <a:rPr lang="en-US" sz="1300" dirty="0"/>
              <a:t>for developing DEM data from photogrammetric as well as Lidar point data. </a:t>
            </a:r>
          </a:p>
          <a:p>
            <a:pPr defTabSz="966612" eaLnBrk="0" fontAlgn="base" hangingPunct="0">
              <a:spcBef>
                <a:spcPct val="0"/>
              </a:spcBef>
              <a:spcAft>
                <a:spcPct val="0"/>
              </a:spcAft>
            </a:pPr>
            <a:r>
              <a:rPr lang="en-US" sz="1300" dirty="0"/>
              <a:t>Natural </a:t>
            </a:r>
            <a:r>
              <a:rPr lang="en-US" sz="1300" dirty="0" err="1"/>
              <a:t>Neighbour</a:t>
            </a:r>
            <a:r>
              <a:rPr lang="en-US" sz="1300" dirty="0"/>
              <a:t> provides a good alternative to Kriging.</a:t>
            </a:r>
          </a:p>
          <a:p>
            <a:pPr defTabSz="966612" eaLnBrk="0" fontAlgn="base" hangingPunct="0">
              <a:spcBef>
                <a:spcPct val="0"/>
              </a:spcBef>
              <a:spcAft>
                <a:spcPct val="0"/>
              </a:spcAft>
            </a:pPr>
            <a:endParaRPr lang="en-US" altLang="nb-NO" sz="1300" dirty="0"/>
          </a:p>
          <a:p>
            <a:pPr defTabSz="966612" eaLnBrk="0" fontAlgn="base" hangingPunct="0">
              <a:spcBef>
                <a:spcPct val="0"/>
              </a:spcBef>
              <a:spcAft>
                <a:spcPct val="0"/>
              </a:spcAft>
            </a:pPr>
            <a:r>
              <a:rPr lang="en-US" altLang="nb-NO" b="1" dirty="0"/>
              <a:t>Hydrologically conditioned DEM (Hydro DEM) </a:t>
            </a:r>
            <a:r>
              <a:rPr lang="en-US" altLang="nb-NO" dirty="0"/>
              <a:t>is a DEM whose flow direction defines expected flow of water over the terrain (DEM). What is important is the resulting flow pattern, not the actual elevation in the DEM.</a:t>
            </a:r>
            <a:endParaRPr lang="nb-NO"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49</a:t>
            </a:fld>
            <a:endParaRPr lang="nb-NO"/>
          </a:p>
        </p:txBody>
      </p:sp>
      <p:sp>
        <p:nvSpPr>
          <p:cNvPr id="5" name="Date Placeholder 4">
            <a:extLst>
              <a:ext uri="{FF2B5EF4-FFF2-40B4-BE49-F238E27FC236}">
                <a16:creationId xmlns:a16="http://schemas.microsoft.com/office/drawing/2014/main" id="{ABD65723-55B1-5316-4600-63F833C99C85}"/>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268757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51</a:t>
            </a:fld>
            <a:endParaRPr lang="nb-NO"/>
          </a:p>
        </p:txBody>
      </p:sp>
      <p:sp>
        <p:nvSpPr>
          <p:cNvPr id="5" name="Date Placeholder 4">
            <a:extLst>
              <a:ext uri="{FF2B5EF4-FFF2-40B4-BE49-F238E27FC236}">
                <a16:creationId xmlns:a16="http://schemas.microsoft.com/office/drawing/2014/main" id="{3BF4713F-D678-04D2-7024-95AF211D36AF}"/>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028805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52</a:t>
            </a:fld>
            <a:endParaRPr lang="nb-NO"/>
          </a:p>
        </p:txBody>
      </p:sp>
      <p:sp>
        <p:nvSpPr>
          <p:cNvPr id="5" name="Date Placeholder 4">
            <a:extLst>
              <a:ext uri="{FF2B5EF4-FFF2-40B4-BE49-F238E27FC236}">
                <a16:creationId xmlns:a16="http://schemas.microsoft.com/office/drawing/2014/main" id="{677BFDAA-1E58-D678-585F-8DDF80841BE8}"/>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885540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53</a:t>
            </a:fld>
            <a:endParaRPr lang="nb-NO"/>
          </a:p>
        </p:txBody>
      </p:sp>
      <p:sp>
        <p:nvSpPr>
          <p:cNvPr id="5" name="Date Placeholder 4">
            <a:extLst>
              <a:ext uri="{FF2B5EF4-FFF2-40B4-BE49-F238E27FC236}">
                <a16:creationId xmlns:a16="http://schemas.microsoft.com/office/drawing/2014/main" id="{958FBA57-BF2F-05C4-2ACD-32550493E699}"/>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916942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54</a:t>
            </a:fld>
            <a:endParaRPr lang="nb-NO"/>
          </a:p>
        </p:txBody>
      </p:sp>
      <p:sp>
        <p:nvSpPr>
          <p:cNvPr id="5" name="Date Placeholder 4">
            <a:extLst>
              <a:ext uri="{FF2B5EF4-FFF2-40B4-BE49-F238E27FC236}">
                <a16:creationId xmlns:a16="http://schemas.microsoft.com/office/drawing/2014/main" id="{451BAE99-845F-E600-F4DC-18D83E1247E1}"/>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737174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55</a:t>
            </a:fld>
            <a:endParaRPr lang="nb-NO"/>
          </a:p>
        </p:txBody>
      </p:sp>
      <p:sp>
        <p:nvSpPr>
          <p:cNvPr id="5" name="Date Placeholder 4">
            <a:extLst>
              <a:ext uri="{FF2B5EF4-FFF2-40B4-BE49-F238E27FC236}">
                <a16:creationId xmlns:a16="http://schemas.microsoft.com/office/drawing/2014/main" id="{CEE76050-BDB4-7400-B8C3-BCC843D60E2D}"/>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36715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eaLnBrk="0" fontAlgn="base" hangingPunct="0">
              <a:spcBef>
                <a:spcPct val="0"/>
              </a:spcBef>
              <a:spcAft>
                <a:spcPct val="0"/>
              </a:spcAft>
              <a:buFont typeface="Arial" panose="020B0604020202020204" pitchFamily="34" charset="0"/>
              <a:buChar char="•"/>
              <a:defRPr/>
            </a:pPr>
            <a:r>
              <a:rPr lang="en-GB" altLang="nb-NO" sz="1900" b="1" dirty="0"/>
              <a:t>DISCUSS: </a:t>
            </a:r>
            <a:r>
              <a:rPr lang="en-GB" altLang="nb-NO" sz="1900" dirty="0"/>
              <a:t>What differences can you see?</a:t>
            </a:r>
            <a:endParaRPr lang="en-GB" altLang="nb-NO" sz="1900" b="1" dirty="0"/>
          </a:p>
        </p:txBody>
      </p:sp>
      <p:sp>
        <p:nvSpPr>
          <p:cNvPr id="4" name="Slide Number Placeholder 3"/>
          <p:cNvSpPr>
            <a:spLocks noGrp="1"/>
          </p:cNvSpPr>
          <p:nvPr>
            <p:ph type="sldNum" sz="quarter" idx="10"/>
          </p:nvPr>
        </p:nvSpPr>
        <p:spPr/>
        <p:txBody>
          <a:bodyPr/>
          <a:lstStyle/>
          <a:p>
            <a:fld id="{EA0A4961-C86A-4DEB-87C0-D9025FEF9437}" type="slidenum">
              <a:rPr lang="nb-NO" smtClean="0"/>
              <a:t>9</a:t>
            </a:fld>
            <a:endParaRPr lang="nb-NO"/>
          </a:p>
        </p:txBody>
      </p:sp>
      <p:sp>
        <p:nvSpPr>
          <p:cNvPr id="5" name="Date Placeholder 4">
            <a:extLst>
              <a:ext uri="{FF2B5EF4-FFF2-40B4-BE49-F238E27FC236}">
                <a16:creationId xmlns:a16="http://schemas.microsoft.com/office/drawing/2014/main" id="{46F28327-6A1D-23EA-CB2F-0219B6668C97}"/>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698686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56</a:t>
            </a:fld>
            <a:endParaRPr lang="nb-NO"/>
          </a:p>
        </p:txBody>
      </p:sp>
      <p:sp>
        <p:nvSpPr>
          <p:cNvPr id="5" name="Date Placeholder 4">
            <a:extLst>
              <a:ext uri="{FF2B5EF4-FFF2-40B4-BE49-F238E27FC236}">
                <a16:creationId xmlns:a16="http://schemas.microsoft.com/office/drawing/2014/main" id="{1E206D52-7BE6-8DF2-E693-4B9E6998F42D}"/>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107292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r>
              <a:rPr lang="en-US" altLang="nb-NO" sz="2500" dirty="0" err="1">
                <a:latin typeface="Yu Gothic UI" panose="020B0500000000000000" pitchFamily="34" charset="-128"/>
                <a:ea typeface="Yu Gothic UI" panose="020B0500000000000000" pitchFamily="34" charset="-128"/>
                <a:cs typeface="Segoe UI" panose="020B0502040204020203" pitchFamily="34" charset="0"/>
              </a:rPr>
              <a:t>Hillshading</a:t>
            </a:r>
            <a:r>
              <a:rPr lang="en-US" altLang="nb-NO" sz="2500" dirty="0">
                <a:latin typeface="Yu Gothic UI" panose="020B0500000000000000" pitchFamily="34" charset="-128"/>
                <a:ea typeface="Yu Gothic UI" panose="020B0500000000000000" pitchFamily="34" charset="-128"/>
                <a:cs typeface="Segoe UI" panose="020B0502040204020203" pitchFamily="34" charset="0"/>
              </a:rPr>
              <a:t> computes surface illumination as values from 0 to 255 based on a given compass direction to the sun (azimuth) and a certain altitude above the horizon (altitude).</a:t>
            </a:r>
          </a:p>
        </p:txBody>
      </p:sp>
      <p:sp>
        <p:nvSpPr>
          <p:cNvPr id="4" name="Slide Number Placeholder 3"/>
          <p:cNvSpPr>
            <a:spLocks noGrp="1"/>
          </p:cNvSpPr>
          <p:nvPr>
            <p:ph type="sldNum" sz="quarter" idx="10"/>
          </p:nvPr>
        </p:nvSpPr>
        <p:spPr/>
        <p:txBody>
          <a:bodyPr/>
          <a:lstStyle/>
          <a:p>
            <a:fld id="{EA0A4961-C86A-4DEB-87C0-D9025FEF9437}" type="slidenum">
              <a:rPr lang="nb-NO" smtClean="0"/>
              <a:t>57</a:t>
            </a:fld>
            <a:endParaRPr lang="nb-NO"/>
          </a:p>
        </p:txBody>
      </p:sp>
      <p:sp>
        <p:nvSpPr>
          <p:cNvPr id="5" name="Date Placeholder 4">
            <a:extLst>
              <a:ext uri="{FF2B5EF4-FFF2-40B4-BE49-F238E27FC236}">
                <a16:creationId xmlns:a16="http://schemas.microsoft.com/office/drawing/2014/main" id="{BC264710-B5D2-297F-7790-14157D000559}"/>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0635144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20313" lvl="2" indent="-362480">
              <a:buFont typeface="Arial" panose="020B0604020202020204" pitchFamily="34" charset="0"/>
              <a:buChar char="•"/>
            </a:pPr>
            <a:r>
              <a:rPr lang="en-US" altLang="nb-NO" sz="2500" b="1" dirty="0">
                <a:latin typeface="Yu Gothic UI" panose="020B0500000000000000" pitchFamily="34" charset="-128"/>
                <a:ea typeface="Yu Gothic UI" panose="020B0500000000000000" pitchFamily="34" charset="-128"/>
                <a:cs typeface="Segoe UI" panose="020B0502040204020203" pitchFamily="34" charset="0"/>
              </a:rPr>
              <a:t>DISCUSS: </a:t>
            </a:r>
            <a:r>
              <a:rPr lang="en-US" altLang="nb-NO" sz="2500" dirty="0">
                <a:latin typeface="Yu Gothic UI" panose="020B0500000000000000" pitchFamily="34" charset="-128"/>
                <a:ea typeface="Yu Gothic UI" panose="020B0500000000000000" pitchFamily="34" charset="-128"/>
                <a:cs typeface="Segoe UI" panose="020B0502040204020203" pitchFamily="34" charset="0"/>
              </a:rPr>
              <a:t>How will the “shadows” change with the sun altitude </a:t>
            </a:r>
            <a:r>
              <a:rPr lang="en-US" altLang="nb-NO" sz="2500">
                <a:latin typeface="Yu Gothic UI" panose="020B0500000000000000" pitchFamily="34" charset="-128"/>
                <a:ea typeface="Yu Gothic UI" panose="020B0500000000000000" pitchFamily="34" charset="-128"/>
                <a:cs typeface="Segoe UI" panose="020B0502040204020203" pitchFamily="34" charset="0"/>
              </a:rPr>
              <a:t>and azimuth?</a:t>
            </a:r>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a:p>
            <a:pPr marL="1020313" lvl="2" indent="-362480">
              <a:buFont typeface="Arial" panose="020B0604020202020204" pitchFamily="34" charset="0"/>
              <a:buChar char="•"/>
            </a:pPr>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a:p>
            <a:pPr marL="657833" lvl="2"/>
            <a:r>
              <a:rPr lang="en-US" altLang="nb-NO" sz="2500" b="1" dirty="0">
                <a:latin typeface="Yu Gothic UI" panose="020B0500000000000000" pitchFamily="34" charset="-128"/>
                <a:ea typeface="Yu Gothic UI" panose="020B0500000000000000" pitchFamily="34" charset="-128"/>
                <a:cs typeface="Segoe UI" panose="020B0502040204020203" pitchFamily="34" charset="0"/>
              </a:rPr>
              <a:t> </a:t>
            </a:r>
          </a:p>
          <a:p>
            <a:pPr marL="657833" lvl="2"/>
            <a:r>
              <a:rPr lang="en-US" altLang="nb-NO" sz="2500" dirty="0" err="1">
                <a:latin typeface="Yu Gothic UI" panose="020B0500000000000000" pitchFamily="34" charset="-128"/>
                <a:ea typeface="Yu Gothic UI" panose="020B0500000000000000" pitchFamily="34" charset="-128"/>
                <a:cs typeface="Segoe UI" panose="020B0502040204020203" pitchFamily="34" charset="0"/>
              </a:rPr>
              <a:t>Hillshading</a:t>
            </a:r>
            <a:r>
              <a:rPr lang="en-US" altLang="nb-NO" sz="2500" dirty="0">
                <a:latin typeface="Yu Gothic UI" panose="020B0500000000000000" pitchFamily="34" charset="-128"/>
                <a:ea typeface="Yu Gothic UI" panose="020B0500000000000000" pitchFamily="34" charset="-128"/>
                <a:cs typeface="Segoe UI" panose="020B0502040204020203" pitchFamily="34" charset="0"/>
              </a:rPr>
              <a:t> is a shaded relief . It can be modelled as. degree of illumination from an imaginary sun.</a:t>
            </a:r>
          </a:p>
          <a:p>
            <a:pPr marL="657833" lvl="2" defTabSz="966612">
              <a:defRPr/>
            </a:pPr>
            <a:r>
              <a:rPr lang="en-GB" sz="2500" u="sng" dirty="0">
                <a:solidFill>
                  <a:srgbClr val="C00000"/>
                </a:solidFill>
              </a:rPr>
              <a:t>Shaded relief or </a:t>
            </a:r>
            <a:r>
              <a:rPr lang="en-GB" sz="2500" u="sng" dirty="0" err="1">
                <a:solidFill>
                  <a:srgbClr val="C00000"/>
                </a:solidFill>
              </a:rPr>
              <a:t>hillshade</a:t>
            </a:r>
            <a:r>
              <a:rPr lang="en-GB" sz="2500" dirty="0">
                <a:solidFill>
                  <a:srgbClr val="C00000"/>
                </a:solidFill>
              </a:rPr>
              <a:t> </a:t>
            </a:r>
            <a:r>
              <a:rPr lang="en-GB" sz="2500" dirty="0"/>
              <a:t>to enhance the interpretability of the elevation raster: shaded relief is a visually pleasing representation of the terrain assuming an illumination of the raster surface at a defined direction and angle of the light source. </a:t>
            </a:r>
          </a:p>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58</a:t>
            </a:fld>
            <a:endParaRPr lang="nb-NO"/>
          </a:p>
        </p:txBody>
      </p:sp>
      <p:sp>
        <p:nvSpPr>
          <p:cNvPr id="5" name="Date Placeholder 4">
            <a:extLst>
              <a:ext uri="{FF2B5EF4-FFF2-40B4-BE49-F238E27FC236}">
                <a16:creationId xmlns:a16="http://schemas.microsoft.com/office/drawing/2014/main" id="{7E134AB5-AD60-3013-A37D-4AB0F4665315}"/>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241246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59</a:t>
            </a:fld>
            <a:endParaRPr lang="nb-NO"/>
          </a:p>
        </p:txBody>
      </p:sp>
      <p:sp>
        <p:nvSpPr>
          <p:cNvPr id="5" name="Date Placeholder 4">
            <a:extLst>
              <a:ext uri="{FF2B5EF4-FFF2-40B4-BE49-F238E27FC236}">
                <a16:creationId xmlns:a16="http://schemas.microsoft.com/office/drawing/2014/main" id="{9D9331D9-24AF-15A2-936F-4D3C8FF22801}"/>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446990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60</a:t>
            </a:fld>
            <a:endParaRPr lang="nb-NO"/>
          </a:p>
        </p:txBody>
      </p:sp>
      <p:sp>
        <p:nvSpPr>
          <p:cNvPr id="5" name="Date Placeholder 4">
            <a:extLst>
              <a:ext uri="{FF2B5EF4-FFF2-40B4-BE49-F238E27FC236}">
                <a16:creationId xmlns:a16="http://schemas.microsoft.com/office/drawing/2014/main" id="{735DAA38-D560-C449-BED7-E1F39B03C6A2}"/>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8307292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61</a:t>
            </a:fld>
            <a:endParaRPr lang="nb-NO"/>
          </a:p>
        </p:txBody>
      </p:sp>
      <p:sp>
        <p:nvSpPr>
          <p:cNvPr id="5" name="Date Placeholder 4">
            <a:extLst>
              <a:ext uri="{FF2B5EF4-FFF2-40B4-BE49-F238E27FC236}">
                <a16:creationId xmlns:a16="http://schemas.microsoft.com/office/drawing/2014/main" id="{CE1EF695-5777-33F7-A828-E10F62C63795}"/>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02777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r>
              <a:rPr lang="en-US" altLang="nb-NO" sz="2500" dirty="0" err="1">
                <a:latin typeface="Yu Gothic UI" panose="020B0500000000000000" pitchFamily="34" charset="-128"/>
                <a:ea typeface="Yu Gothic UI" panose="020B0500000000000000" pitchFamily="34" charset="-128"/>
                <a:cs typeface="Segoe UI" panose="020B0502040204020203" pitchFamily="34" charset="0"/>
              </a:rPr>
              <a:t>Hillshading</a:t>
            </a:r>
            <a:r>
              <a:rPr lang="en-US" altLang="nb-NO" sz="2500" dirty="0">
                <a:latin typeface="Yu Gothic UI" panose="020B0500000000000000" pitchFamily="34" charset="-128"/>
                <a:ea typeface="Yu Gothic UI" panose="020B0500000000000000" pitchFamily="34" charset="-128"/>
                <a:cs typeface="Segoe UI" panose="020B0502040204020203" pitchFamily="34" charset="0"/>
              </a:rPr>
              <a:t> is a shaded relief . It can be modelled as. degree of illumination from an imaginary sun.</a:t>
            </a:r>
          </a:p>
          <a:p>
            <a:pPr marL="657833" lvl="2" defTabSz="966612">
              <a:defRPr/>
            </a:pPr>
            <a:r>
              <a:rPr lang="en-GB" sz="2500" u="sng" dirty="0">
                <a:solidFill>
                  <a:srgbClr val="C00000"/>
                </a:solidFill>
              </a:rPr>
              <a:t>Shaded relief or </a:t>
            </a:r>
            <a:r>
              <a:rPr lang="en-GB" sz="2500" u="sng" dirty="0" err="1">
                <a:solidFill>
                  <a:srgbClr val="C00000"/>
                </a:solidFill>
              </a:rPr>
              <a:t>hillshade</a:t>
            </a:r>
            <a:r>
              <a:rPr lang="en-GB" sz="2500" dirty="0">
                <a:solidFill>
                  <a:srgbClr val="C00000"/>
                </a:solidFill>
              </a:rPr>
              <a:t> </a:t>
            </a:r>
            <a:r>
              <a:rPr lang="en-GB" sz="2500" dirty="0"/>
              <a:t>to enhance the interpretability of the elevation raster: shaded relief is a visually pleasing representation of the terrain assuming an illumination of the raster surface at a defined direction and angle of the light source. </a:t>
            </a:r>
          </a:p>
          <a:p>
            <a:pPr marL="657833" lvl="2"/>
            <a:r>
              <a:rPr lang="en-US" sz="1300" dirty="0" err="1"/>
              <a:t>Hillshading</a:t>
            </a:r>
            <a:r>
              <a:rPr lang="en-US" sz="1300" dirty="0"/>
              <a:t> creates a hypothetical illumination of a surface by setting a position for a light source and calculating an illumination value for each cell based on the cell's relative orientation to the light, or based on the slope and aspect of the cell.</a:t>
            </a:r>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62</a:t>
            </a:fld>
            <a:endParaRPr lang="nb-NO"/>
          </a:p>
        </p:txBody>
      </p:sp>
      <p:sp>
        <p:nvSpPr>
          <p:cNvPr id="5" name="Date Placeholder 4">
            <a:extLst>
              <a:ext uri="{FF2B5EF4-FFF2-40B4-BE49-F238E27FC236}">
                <a16:creationId xmlns:a16="http://schemas.microsoft.com/office/drawing/2014/main" id="{26BCFD31-40C7-32E0-B2C6-E850CB2E42A6}"/>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4280948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r>
              <a:rPr lang="en-US" altLang="nb-NO" sz="2500" dirty="0" err="1">
                <a:latin typeface="Yu Gothic UI" panose="020B0500000000000000" pitchFamily="34" charset="-128"/>
                <a:ea typeface="Yu Gothic UI" panose="020B0500000000000000" pitchFamily="34" charset="-128"/>
                <a:cs typeface="Segoe UI" panose="020B0502040204020203" pitchFamily="34" charset="0"/>
              </a:rPr>
              <a:t>Hillshading</a:t>
            </a:r>
            <a:r>
              <a:rPr lang="en-US" altLang="nb-NO" sz="2500" dirty="0">
                <a:latin typeface="Yu Gothic UI" panose="020B0500000000000000" pitchFamily="34" charset="-128"/>
                <a:ea typeface="Yu Gothic UI" panose="020B0500000000000000" pitchFamily="34" charset="-128"/>
                <a:cs typeface="Segoe UI" panose="020B0502040204020203" pitchFamily="34" charset="0"/>
              </a:rPr>
              <a:t> is a shaded relief . It can be modelled as degree of illumination from an imaginary sun.</a:t>
            </a:r>
          </a:p>
          <a:p>
            <a:pPr marL="657833" lvl="2" defTabSz="966612">
              <a:defRPr/>
            </a:pPr>
            <a:r>
              <a:rPr lang="en-GB" sz="2500" u="sng" dirty="0">
                <a:solidFill>
                  <a:srgbClr val="C00000"/>
                </a:solidFill>
              </a:rPr>
              <a:t>Shaded relief or </a:t>
            </a:r>
            <a:r>
              <a:rPr lang="en-GB" sz="2500" u="sng" dirty="0" err="1">
                <a:solidFill>
                  <a:srgbClr val="C00000"/>
                </a:solidFill>
              </a:rPr>
              <a:t>hillshade</a:t>
            </a:r>
            <a:r>
              <a:rPr lang="en-GB" sz="2500" dirty="0">
                <a:solidFill>
                  <a:srgbClr val="C00000"/>
                </a:solidFill>
              </a:rPr>
              <a:t> </a:t>
            </a:r>
            <a:r>
              <a:rPr lang="en-GB" sz="2500" dirty="0"/>
              <a:t>to enhance the interpretability of the elevation raster: shaded relief is a visually pleasing representation of the terrain assuming an illumination of the raster surface at a defined direction and angle of the light source. </a:t>
            </a:r>
          </a:p>
          <a:p>
            <a:pPr marL="657833" lvl="2"/>
            <a:r>
              <a:rPr lang="en-US" altLang="nb-NO" sz="2500" dirty="0">
                <a:latin typeface="Yu Gothic UI" panose="020B0500000000000000" pitchFamily="34" charset="-128"/>
                <a:ea typeface="Yu Gothic UI" panose="020B0500000000000000" pitchFamily="34" charset="-128"/>
                <a:cs typeface="Segoe UI" panose="020B0502040204020203" pitchFamily="34" charset="0"/>
              </a:rPr>
              <a:t>https://opengislab.com/blog/2018/3/20/3d-dem-visualization-in-qgis-30</a:t>
            </a:r>
          </a:p>
        </p:txBody>
      </p:sp>
      <p:sp>
        <p:nvSpPr>
          <p:cNvPr id="4" name="Slide Number Placeholder 3"/>
          <p:cNvSpPr>
            <a:spLocks noGrp="1"/>
          </p:cNvSpPr>
          <p:nvPr>
            <p:ph type="sldNum" sz="quarter" idx="10"/>
          </p:nvPr>
        </p:nvSpPr>
        <p:spPr/>
        <p:txBody>
          <a:bodyPr/>
          <a:lstStyle/>
          <a:p>
            <a:fld id="{EA0A4961-C86A-4DEB-87C0-D9025FEF9437}" type="slidenum">
              <a:rPr lang="nb-NO" smtClean="0"/>
              <a:t>63</a:t>
            </a:fld>
            <a:endParaRPr lang="nb-NO"/>
          </a:p>
        </p:txBody>
      </p:sp>
      <p:sp>
        <p:nvSpPr>
          <p:cNvPr id="5" name="Date Placeholder 4">
            <a:extLst>
              <a:ext uri="{FF2B5EF4-FFF2-40B4-BE49-F238E27FC236}">
                <a16:creationId xmlns:a16="http://schemas.microsoft.com/office/drawing/2014/main" id="{7365FFE6-402B-46EE-F9DC-D565A4F7D55B}"/>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171748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20313" lvl="2" indent="-362480">
              <a:buFont typeface="Arial" panose="020B0604020202020204" pitchFamily="34" charset="0"/>
              <a:buChar char="•"/>
            </a:pPr>
            <a:r>
              <a:rPr lang="en-US" altLang="nb-NO" sz="2500" b="1" dirty="0">
                <a:latin typeface="Yu Gothic UI" panose="020B0500000000000000" pitchFamily="34" charset="-128"/>
                <a:ea typeface="Yu Gothic UI" panose="020B0500000000000000" pitchFamily="34" charset="-128"/>
                <a:cs typeface="Segoe UI" panose="020B0502040204020203" pitchFamily="34" charset="0"/>
              </a:rPr>
              <a:t>DISCUSS: </a:t>
            </a:r>
            <a:r>
              <a:rPr lang="en-US" altLang="nb-NO" sz="2500" dirty="0">
                <a:latin typeface="Yu Gothic UI" panose="020B0500000000000000" pitchFamily="34" charset="-128"/>
                <a:ea typeface="Yu Gothic UI" panose="020B0500000000000000" pitchFamily="34" charset="-128"/>
                <a:cs typeface="Segoe UI" panose="020B0502040204020203" pitchFamily="34" charset="0"/>
              </a:rPr>
              <a:t>Why aren’t </a:t>
            </a:r>
            <a:r>
              <a:rPr lang="en-US" altLang="nb-NO" sz="2500" dirty="0" err="1">
                <a:latin typeface="Yu Gothic UI" panose="020B0500000000000000" pitchFamily="34" charset="-128"/>
                <a:ea typeface="Yu Gothic UI" panose="020B0500000000000000" pitchFamily="34" charset="-128"/>
                <a:cs typeface="Segoe UI" panose="020B0502040204020203" pitchFamily="34" charset="0"/>
              </a:rPr>
              <a:t>hillshades</a:t>
            </a:r>
            <a:r>
              <a:rPr lang="en-US" altLang="nb-NO" sz="2500" dirty="0">
                <a:latin typeface="Yu Gothic UI" panose="020B0500000000000000" pitchFamily="34" charset="-128"/>
                <a:ea typeface="Yu Gothic UI" panose="020B0500000000000000" pitchFamily="34" charset="-128"/>
                <a:cs typeface="Segoe UI" panose="020B0502040204020203" pitchFamily="34" charset="0"/>
              </a:rPr>
              <a:t> that useful from an analytical point of view? </a:t>
            </a:r>
            <a:endParaRPr lang="en-US" altLang="nb-NO" sz="2500"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64</a:t>
            </a:fld>
            <a:endParaRPr lang="nb-NO"/>
          </a:p>
        </p:txBody>
      </p:sp>
      <p:sp>
        <p:nvSpPr>
          <p:cNvPr id="5" name="Date Placeholder 4">
            <a:extLst>
              <a:ext uri="{FF2B5EF4-FFF2-40B4-BE49-F238E27FC236}">
                <a16:creationId xmlns:a16="http://schemas.microsoft.com/office/drawing/2014/main" id="{A906D969-EC57-217F-58DD-A174AE713A5B}"/>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827628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65</a:t>
            </a:fld>
            <a:endParaRPr lang="nb-NO"/>
          </a:p>
        </p:txBody>
      </p:sp>
      <p:sp>
        <p:nvSpPr>
          <p:cNvPr id="5" name="Date Placeholder 4">
            <a:extLst>
              <a:ext uri="{FF2B5EF4-FFF2-40B4-BE49-F238E27FC236}">
                <a16:creationId xmlns:a16="http://schemas.microsoft.com/office/drawing/2014/main" id="{0CA57CFC-E358-0CC8-7138-8899983EA0D8}"/>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067481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10</a:t>
            </a:fld>
            <a:endParaRPr lang="nb-NO"/>
          </a:p>
        </p:txBody>
      </p:sp>
      <p:sp>
        <p:nvSpPr>
          <p:cNvPr id="5" name="Date Placeholder 4">
            <a:extLst>
              <a:ext uri="{FF2B5EF4-FFF2-40B4-BE49-F238E27FC236}">
                <a16:creationId xmlns:a16="http://schemas.microsoft.com/office/drawing/2014/main" id="{846B82F0-5BEE-0722-A85E-E9ABF89C377A}"/>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3585499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66</a:t>
            </a:fld>
            <a:endParaRPr lang="nb-NO"/>
          </a:p>
        </p:txBody>
      </p:sp>
      <p:sp>
        <p:nvSpPr>
          <p:cNvPr id="5" name="Date Placeholder 4">
            <a:extLst>
              <a:ext uri="{FF2B5EF4-FFF2-40B4-BE49-F238E27FC236}">
                <a16:creationId xmlns:a16="http://schemas.microsoft.com/office/drawing/2014/main" id="{33F1925D-62D0-A318-68A5-CEDA023E0AE1}"/>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4492061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67</a:t>
            </a:fld>
            <a:endParaRPr lang="nb-NO"/>
          </a:p>
        </p:txBody>
      </p:sp>
      <p:sp>
        <p:nvSpPr>
          <p:cNvPr id="5" name="Date Placeholder 4">
            <a:extLst>
              <a:ext uri="{FF2B5EF4-FFF2-40B4-BE49-F238E27FC236}">
                <a16:creationId xmlns:a16="http://schemas.microsoft.com/office/drawing/2014/main" id="{47E1C05A-F635-3836-B41E-A38F19FC16D3}"/>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87778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68</a:t>
            </a:fld>
            <a:endParaRPr lang="nb-NO"/>
          </a:p>
        </p:txBody>
      </p:sp>
      <p:sp>
        <p:nvSpPr>
          <p:cNvPr id="5" name="Date Placeholder 4">
            <a:extLst>
              <a:ext uri="{FF2B5EF4-FFF2-40B4-BE49-F238E27FC236}">
                <a16:creationId xmlns:a16="http://schemas.microsoft.com/office/drawing/2014/main" id="{D7CA9A08-D336-C9DB-4180-451326ECC032}"/>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6230476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69</a:t>
            </a:fld>
            <a:endParaRPr lang="nb-NO"/>
          </a:p>
        </p:txBody>
      </p:sp>
      <p:sp>
        <p:nvSpPr>
          <p:cNvPr id="5" name="Date Placeholder 4">
            <a:extLst>
              <a:ext uri="{FF2B5EF4-FFF2-40B4-BE49-F238E27FC236}">
                <a16:creationId xmlns:a16="http://schemas.microsoft.com/office/drawing/2014/main" id="{07889CEC-C86C-D164-5A59-B5ECE4F1E780}"/>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18435344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57833" lvl="2"/>
            <a:endParaRPr lang="en-US" altLang="nb-NO" sz="25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EA0A4961-C86A-4DEB-87C0-D9025FEF9437}" type="slidenum">
              <a:rPr lang="nb-NO" smtClean="0"/>
              <a:t>70</a:t>
            </a:fld>
            <a:endParaRPr lang="nb-NO"/>
          </a:p>
        </p:txBody>
      </p:sp>
      <p:sp>
        <p:nvSpPr>
          <p:cNvPr id="5" name="Date Placeholder 4">
            <a:extLst>
              <a:ext uri="{FF2B5EF4-FFF2-40B4-BE49-F238E27FC236}">
                <a16:creationId xmlns:a16="http://schemas.microsoft.com/office/drawing/2014/main" id="{E6728A5B-5130-5816-1CFD-5AA8DF9B06B7}"/>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250271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a:p>
            <a:pPr defTabSz="966612" eaLnBrk="0" fontAlgn="base" hangingPunct="0">
              <a:spcBef>
                <a:spcPct val="0"/>
              </a:spcBef>
              <a:spcAft>
                <a:spcPct val="0"/>
              </a:spcAft>
              <a:defRPr/>
            </a:pPr>
            <a:endParaRPr lang="nb-NO" altLang="nb-NO" sz="3000" dirty="0">
              <a:latin typeface="Yu Gothic UI" panose="020B0500000000000000" pitchFamily="34" charset="-128"/>
              <a:ea typeface="Yu Gothic UI" panose="020B0500000000000000" pitchFamily="34" charset="-128"/>
            </a:endParaRPr>
          </a:p>
          <a:p>
            <a:pPr defTabSz="966612" eaLnBrk="0" fontAlgn="base" hangingPunct="0">
              <a:spcBef>
                <a:spcPct val="0"/>
              </a:spcBef>
              <a:spcAft>
                <a:spcPct val="0"/>
              </a:spcAft>
            </a:pPr>
            <a:endParaRPr lang="nb-NO" altLang="nb-NO" dirty="0"/>
          </a:p>
        </p:txBody>
      </p:sp>
      <p:sp>
        <p:nvSpPr>
          <p:cNvPr id="4" name="Slide Number Placeholder 3"/>
          <p:cNvSpPr>
            <a:spLocks noGrp="1"/>
          </p:cNvSpPr>
          <p:nvPr>
            <p:ph type="sldNum" sz="quarter" idx="10"/>
          </p:nvPr>
        </p:nvSpPr>
        <p:spPr/>
        <p:txBody>
          <a:bodyPr/>
          <a:lstStyle/>
          <a:p>
            <a:pPr defTabSz="966612">
              <a:defRPr/>
            </a:pPr>
            <a:fld id="{EA0A4961-C86A-4DEB-87C0-D9025FEF9437}" type="slidenum">
              <a:rPr lang="nb-NO">
                <a:solidFill>
                  <a:prstClr val="black"/>
                </a:solidFill>
                <a:latin typeface="Calibri" panose="020F0502020204030204"/>
              </a:rPr>
              <a:pPr defTabSz="966612">
                <a:defRPr/>
              </a:pPr>
              <a:t>71</a:t>
            </a:fld>
            <a:endParaRPr lang="nb-NO">
              <a:solidFill>
                <a:prstClr val="black"/>
              </a:solidFill>
              <a:latin typeface="Calibri" panose="020F0502020204030204"/>
            </a:endParaRPr>
          </a:p>
        </p:txBody>
      </p:sp>
      <p:sp>
        <p:nvSpPr>
          <p:cNvPr id="5" name="Date Placeholder 4">
            <a:extLst>
              <a:ext uri="{FF2B5EF4-FFF2-40B4-BE49-F238E27FC236}">
                <a16:creationId xmlns:a16="http://schemas.microsoft.com/office/drawing/2014/main" id="{DE80A013-44FF-55FA-BEE0-4F277A267A51}"/>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067788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en-US" altLang="nb-NO" dirty="0">
                <a:latin typeface="Yu Gothic UI" panose="020B0500000000000000" pitchFamily="34" charset="-128"/>
                <a:ea typeface="Yu Gothic UI" panose="020B0500000000000000" pitchFamily="34" charset="-128"/>
                <a:cs typeface="Segoe UI" panose="020B0502040204020203" pitchFamily="34" charset="0"/>
              </a:rPr>
              <a:t>What are all the </a:t>
            </a:r>
            <a:r>
              <a:rPr lang="en-US" altLang="nb-NO" dirty="0" err="1">
                <a:latin typeface="Yu Gothic UI" panose="020B0500000000000000" pitchFamily="34" charset="-128"/>
                <a:ea typeface="Yu Gothic UI" panose="020B0500000000000000" pitchFamily="34" charset="-128"/>
                <a:cs typeface="Segoe UI" panose="020B0502040204020203" pitchFamily="34" charset="0"/>
              </a:rPr>
              <a:t>squiggley</a:t>
            </a:r>
            <a:r>
              <a:rPr lang="en-US" altLang="nb-NO" dirty="0">
                <a:latin typeface="Yu Gothic UI" panose="020B0500000000000000" pitchFamily="34" charset="-128"/>
                <a:ea typeface="Yu Gothic UI" panose="020B0500000000000000" pitchFamily="34" charset="-128"/>
                <a:cs typeface="Segoe UI" panose="020B0502040204020203" pitchFamily="34" charset="0"/>
              </a:rPr>
              <a:t> lines curving all over the place?</a:t>
            </a:r>
          </a:p>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11</a:t>
            </a:fld>
            <a:endParaRPr lang="nb-NO"/>
          </a:p>
        </p:txBody>
      </p:sp>
      <p:sp>
        <p:nvSpPr>
          <p:cNvPr id="5" name="Date Placeholder 4">
            <a:extLst>
              <a:ext uri="{FF2B5EF4-FFF2-40B4-BE49-F238E27FC236}">
                <a16:creationId xmlns:a16="http://schemas.microsoft.com/office/drawing/2014/main" id="{EDCE205C-59E5-9E56-AD4B-3EB90E906120}"/>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065765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en-US" sz="1300" dirty="0"/>
              <a:t>The bottom part of the diagram shows some contour lines with a straight line running through the location of the maximum value. </a:t>
            </a:r>
          </a:p>
          <a:p>
            <a:pPr defTabSz="966612" eaLnBrk="0" fontAlgn="base" hangingPunct="0">
              <a:spcBef>
                <a:spcPct val="0"/>
              </a:spcBef>
              <a:spcAft>
                <a:spcPct val="0"/>
              </a:spcAft>
              <a:defRPr/>
            </a:pPr>
            <a:r>
              <a:rPr lang="en-US" sz="1300" dirty="0"/>
              <a:t>The curve at the top represents the values along that straight line.</a:t>
            </a:r>
            <a:endParaRPr lang="en-US" altLang="nb-NO" dirty="0">
              <a:latin typeface="Yu Gothic UI" panose="020B0500000000000000" pitchFamily="34" charset="-128"/>
              <a:ea typeface="Yu Gothic UI" panose="020B0500000000000000" pitchFamily="34" charset="-128"/>
              <a:cs typeface="Segoe UI" panose="020B0502040204020203" pitchFamily="34" charset="0"/>
            </a:endParaRPr>
          </a:p>
          <a:p>
            <a:pPr defTabSz="966612" eaLnBrk="0" fontAlgn="base" hangingPunct="0">
              <a:spcBef>
                <a:spcPct val="0"/>
              </a:spcBef>
              <a:spcAft>
                <a:spcPct val="0"/>
              </a:spcAft>
              <a:defRPr/>
            </a:pPr>
            <a:endParaRPr lang="en-GB" altLang="nb-NO" dirty="0"/>
          </a:p>
        </p:txBody>
      </p:sp>
      <p:sp>
        <p:nvSpPr>
          <p:cNvPr id="4" name="Slide Number Placeholder 3"/>
          <p:cNvSpPr>
            <a:spLocks noGrp="1"/>
          </p:cNvSpPr>
          <p:nvPr>
            <p:ph type="sldNum" sz="quarter" idx="10"/>
          </p:nvPr>
        </p:nvSpPr>
        <p:spPr/>
        <p:txBody>
          <a:bodyPr/>
          <a:lstStyle/>
          <a:p>
            <a:fld id="{EA0A4961-C86A-4DEB-87C0-D9025FEF9437}" type="slidenum">
              <a:rPr lang="nb-NO" smtClean="0"/>
              <a:t>12</a:t>
            </a:fld>
            <a:endParaRPr lang="nb-NO"/>
          </a:p>
        </p:txBody>
      </p:sp>
      <p:sp>
        <p:nvSpPr>
          <p:cNvPr id="5" name="Date Placeholder 4">
            <a:extLst>
              <a:ext uri="{FF2B5EF4-FFF2-40B4-BE49-F238E27FC236}">
                <a16:creationId xmlns:a16="http://schemas.microsoft.com/office/drawing/2014/main" id="{FBA882C9-0855-6DDE-2330-A39AB0722628}"/>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2171987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0" fontAlgn="base" hangingPunct="0">
              <a:spcBef>
                <a:spcPct val="0"/>
              </a:spcBef>
              <a:spcAft>
                <a:spcPct val="0"/>
              </a:spcAft>
              <a:defRPr/>
            </a:pPr>
            <a:r>
              <a:rPr lang="en-GB" altLang="nb-NO" dirty="0"/>
              <a:t>Hilltop and mountain peak</a:t>
            </a:r>
          </a:p>
        </p:txBody>
      </p:sp>
      <p:sp>
        <p:nvSpPr>
          <p:cNvPr id="4" name="Slide Number Placeholder 3"/>
          <p:cNvSpPr>
            <a:spLocks noGrp="1"/>
          </p:cNvSpPr>
          <p:nvPr>
            <p:ph type="sldNum" sz="quarter" idx="10"/>
          </p:nvPr>
        </p:nvSpPr>
        <p:spPr/>
        <p:txBody>
          <a:bodyPr/>
          <a:lstStyle/>
          <a:p>
            <a:fld id="{EA0A4961-C86A-4DEB-87C0-D9025FEF9437}" type="slidenum">
              <a:rPr lang="nb-NO" smtClean="0"/>
              <a:t>13</a:t>
            </a:fld>
            <a:endParaRPr lang="nb-NO"/>
          </a:p>
        </p:txBody>
      </p:sp>
      <p:sp>
        <p:nvSpPr>
          <p:cNvPr id="5" name="Date Placeholder 4">
            <a:extLst>
              <a:ext uri="{FF2B5EF4-FFF2-40B4-BE49-F238E27FC236}">
                <a16:creationId xmlns:a16="http://schemas.microsoft.com/office/drawing/2014/main" id="{3349B6B2-1AFF-9F98-DA4C-B8C9C23C11EA}"/>
              </a:ext>
            </a:extLst>
          </p:cNvPr>
          <p:cNvSpPr>
            <a:spLocks noGrp="1"/>
          </p:cNvSpPr>
          <p:nvPr>
            <p:ph type="dt" idx="1"/>
          </p:nvPr>
        </p:nvSpPr>
        <p:spPr/>
        <p:txBody>
          <a:bodyPr/>
          <a:lstStyle/>
          <a:p>
            <a:r>
              <a:rPr lang="nb-NO"/>
              <a:t>31.01.2024</a:t>
            </a:r>
          </a:p>
        </p:txBody>
      </p:sp>
    </p:spTree>
    <p:extLst>
      <p:ext uri="{BB962C8B-B14F-4D97-AF65-F5344CB8AC3E}">
        <p14:creationId xmlns:p14="http://schemas.microsoft.com/office/powerpoint/2010/main" val="353944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12.02.2025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1042668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12.02.2025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229531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12.02.2025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489475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12.02.2025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631051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12.02.2025</a:t>
            </a:fld>
            <a:endParaRPr lang="nb-NO"/>
          </a:p>
        </p:txBody>
      </p:sp>
    </p:spTree>
    <p:extLst>
      <p:ext uri="{BB962C8B-B14F-4D97-AF65-F5344CB8AC3E}">
        <p14:creationId xmlns:p14="http://schemas.microsoft.com/office/powerpoint/2010/main" val="915657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BC82DA-7160-47C8-96F1-94D89085827F}" type="datetimeFigureOut">
              <a:rPr lang="nb-NO" smtClean="0"/>
              <a:t>12.02.2025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882587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E4BC82DA-7160-47C8-96F1-94D89085827F}" type="datetimeFigureOut">
              <a:rPr lang="nb-NO" smtClean="0"/>
              <a:t>12.02.2025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08256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E4BC82DA-7160-47C8-96F1-94D89085827F}" type="datetimeFigureOut">
              <a:rPr lang="nb-NO" smtClean="0"/>
              <a:t>12.02.2025</a:t>
            </a:fld>
            <a:endParaRPr lang="nb-NO"/>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nb-NO"/>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728618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E4BC82DA-7160-47C8-96F1-94D89085827F}" type="datetimeFigureOut">
              <a:rPr lang="nb-NO" smtClean="0"/>
              <a:t>12.02.2025</a:t>
            </a:fld>
            <a:endParaRPr lang="nb-NO"/>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nb-NO"/>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183326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C82DA-7160-47C8-96F1-94D89085827F}" type="datetimeFigureOut">
              <a:rPr lang="nb-NO" smtClean="0"/>
              <a:t>12.02.2025</a:t>
            </a:fld>
            <a:endParaRPr lang="nb-NO"/>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nb-NO"/>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670830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12.02.2025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331122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12.02.2025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2688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12.02.2025</a:t>
            </a:fld>
            <a:endParaRPr lang="nb-NO"/>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nb-NO"/>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404358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12.02.2025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890255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E4BC82DA-7160-47C8-96F1-94D89085827F}" type="datetimeFigureOut">
              <a:rPr lang="nb-NO" smtClean="0"/>
              <a:t>12.02.2025</a:t>
            </a:fld>
            <a:endParaRPr lang="nb-NO"/>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nb-NO"/>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537426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BC82DA-7160-47C8-96F1-94D89085827F}" type="datetimeFigureOut">
              <a:rPr lang="nb-NO" smtClean="0"/>
              <a:t>12.02.2025</a:t>
            </a:fld>
            <a:endParaRPr lang="nb-NO"/>
          </a:p>
        </p:txBody>
      </p:sp>
      <p:sp>
        <p:nvSpPr>
          <p:cNvPr id="5" name="Footer Placeholder 4"/>
          <p:cNvSpPr>
            <a:spLocks noGrp="1"/>
          </p:cNvSpPr>
          <p:nvPr>
            <p:ph type="ftr" sz="quarter" idx="11"/>
          </p:nvPr>
        </p:nvSpPr>
        <p:spPr/>
        <p:txBody>
          <a:bodyPr/>
          <a:lstStyle/>
          <a:p>
            <a:endParaRPr lang="nb-NO"/>
          </a:p>
        </p:txBody>
      </p:sp>
      <p:sp>
        <p:nvSpPr>
          <p:cNvPr id="6" name="Slide Number Placeholder 5"/>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32158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E4BC82DA-7160-47C8-96F1-94D89085827F}" type="datetimeFigureOut">
              <a:rPr lang="nb-NO" smtClean="0"/>
              <a:t>12.02.2025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640601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E4BC82DA-7160-47C8-96F1-94D89085827F}" type="datetimeFigureOut">
              <a:rPr lang="nb-NO" smtClean="0"/>
              <a:t>12.02.2025</a:t>
            </a:fld>
            <a:endParaRPr lang="nb-NO"/>
          </a:p>
        </p:txBody>
      </p:sp>
      <p:sp>
        <p:nvSpPr>
          <p:cNvPr id="8" name="Footer Placeholder 7"/>
          <p:cNvSpPr>
            <a:spLocks noGrp="1"/>
          </p:cNvSpPr>
          <p:nvPr>
            <p:ph type="ftr" sz="quarter" idx="11"/>
          </p:nvPr>
        </p:nvSpPr>
        <p:spPr/>
        <p:txBody>
          <a:bodyPr/>
          <a:lstStyle/>
          <a:p>
            <a:endParaRPr lang="nb-NO"/>
          </a:p>
        </p:txBody>
      </p:sp>
      <p:sp>
        <p:nvSpPr>
          <p:cNvPr id="9" name="Slide Number Placeholder 8"/>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3505334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E4BC82DA-7160-47C8-96F1-94D89085827F}" type="datetimeFigureOut">
              <a:rPr lang="nb-NO" smtClean="0"/>
              <a:t>12.02.2025</a:t>
            </a:fld>
            <a:endParaRPr lang="nb-NO"/>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1420128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BC82DA-7160-47C8-96F1-94D89085827F}" type="datetimeFigureOut">
              <a:rPr lang="nb-NO" smtClean="0"/>
              <a:t>12.02.2025</a:t>
            </a:fld>
            <a:endParaRPr lang="nb-NO"/>
          </a:p>
        </p:txBody>
      </p:sp>
      <p:sp>
        <p:nvSpPr>
          <p:cNvPr id="3" name="Footer Placeholder 2"/>
          <p:cNvSpPr>
            <a:spLocks noGrp="1"/>
          </p:cNvSpPr>
          <p:nvPr>
            <p:ph type="ftr" sz="quarter" idx="11"/>
          </p:nvPr>
        </p:nvSpPr>
        <p:spPr/>
        <p:txBody>
          <a:bodyPr/>
          <a:lstStyle/>
          <a:p>
            <a:endParaRPr lang="nb-NO"/>
          </a:p>
        </p:txBody>
      </p:sp>
      <p:sp>
        <p:nvSpPr>
          <p:cNvPr id="4" name="Slide Number Placeholder 3"/>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4274437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12.02.2025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98281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BC82DA-7160-47C8-96F1-94D89085827F}" type="datetimeFigureOut">
              <a:rPr lang="nb-NO" smtClean="0"/>
              <a:t>12.02.2025</a:t>
            </a:fld>
            <a:endParaRPr lang="nb-NO"/>
          </a:p>
        </p:txBody>
      </p:sp>
      <p:sp>
        <p:nvSpPr>
          <p:cNvPr id="6" name="Footer Placeholder 5"/>
          <p:cNvSpPr>
            <a:spLocks noGrp="1"/>
          </p:cNvSpPr>
          <p:nvPr>
            <p:ph type="ftr" sz="quarter" idx="11"/>
          </p:nvPr>
        </p:nvSpPr>
        <p:spPr/>
        <p:txBody>
          <a:bodyPr/>
          <a:lstStyle/>
          <a:p>
            <a:endParaRPr lang="nb-NO"/>
          </a:p>
        </p:txBody>
      </p:sp>
      <p:sp>
        <p:nvSpPr>
          <p:cNvPr id="7" name="Slide Number Placeholder 6"/>
          <p:cNvSpPr>
            <a:spLocks noGrp="1"/>
          </p:cNvSpPr>
          <p:nvPr>
            <p:ph type="sldNum" sz="quarter" idx="12"/>
          </p:nvPr>
        </p:nvSpPr>
        <p:spPr/>
        <p:txBody>
          <a:bodyPr/>
          <a:lstStyle/>
          <a:p>
            <a:fld id="{3E4E5407-2E5C-4566-9518-EC5A26F8B2DD}" type="slidenum">
              <a:rPr lang="nb-NO" smtClean="0"/>
              <a:t>‹#›</a:t>
            </a:fld>
            <a:endParaRPr lang="nb-NO"/>
          </a:p>
        </p:txBody>
      </p:sp>
    </p:spTree>
    <p:extLst>
      <p:ext uri="{BB962C8B-B14F-4D97-AF65-F5344CB8AC3E}">
        <p14:creationId xmlns:p14="http://schemas.microsoft.com/office/powerpoint/2010/main" val="2941947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9000">
              <a:schemeClr val="bg1">
                <a:lumMod val="85000"/>
                <a:alpha val="51000"/>
              </a:schemeClr>
            </a:gs>
            <a:gs pos="100000">
              <a:schemeClr val="bg1">
                <a:lumMod val="75000"/>
              </a:schemeClr>
            </a:gs>
            <a:gs pos="100000">
              <a:schemeClr val="bg1">
                <a:lumMod val="6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C82DA-7160-47C8-96F1-94D89085827F}" type="datetimeFigureOut">
              <a:rPr lang="nb-NO" smtClean="0"/>
              <a:t>12.02.2025</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4E5407-2E5C-4566-9518-EC5A26F8B2DD}" type="slidenum">
              <a:rPr lang="nb-NO" smtClean="0"/>
              <a:t>‹#›</a:t>
            </a:fld>
            <a:endParaRPr lang="nb-NO"/>
          </a:p>
        </p:txBody>
      </p:sp>
      <p:sp>
        <p:nvSpPr>
          <p:cNvPr id="7" name="Rectangle 6"/>
          <p:cNvSpPr/>
          <p:nvPr userDrawn="1"/>
        </p:nvSpPr>
        <p:spPr>
          <a:xfrm>
            <a:off x="422614" y="6377312"/>
            <a:ext cx="11769386" cy="461665"/>
          </a:xfrm>
          <a:prstGeom prst="rect">
            <a:avLst/>
          </a:prstGeom>
        </p:spPr>
        <p:txBody>
          <a:bodyPr wrap="square">
            <a:spAutoFit/>
          </a:bodyPr>
          <a:lstStyle/>
          <a:p>
            <a:pPr algn="r"/>
            <a:r>
              <a:rPr lang="en-GB" altLang="nb-NO" sz="2400" b="1" i="1" dirty="0">
                <a:solidFill>
                  <a:schemeClr val="bg1">
                    <a:alpha val="51000"/>
                  </a:schemeClr>
                </a:solidFill>
                <a:latin typeface="Yu Gothic UI" panose="020B0500000000000000" pitchFamily="34" charset="-128"/>
                <a:ea typeface="Yu Gothic UI" panose="020B0500000000000000" pitchFamily="34" charset="-128"/>
                <a:cs typeface="Segoe UI" panose="020B0502040204020203" pitchFamily="34" charset="0"/>
              </a:rPr>
              <a:t>Spatial analysis - DEM generation -visualization</a:t>
            </a:r>
            <a:endParaRPr lang="en-GB" sz="2400" b="1" i="1" dirty="0">
              <a:solidFill>
                <a:schemeClr val="bg1">
                  <a:alpha val="51000"/>
                </a:schemeClr>
              </a:solidFill>
              <a:latin typeface="Yu Gothic UI" panose="020B0500000000000000" pitchFamily="34" charset="-128"/>
              <a:ea typeface="Yu Gothic UI" panose="020B0500000000000000" pitchFamily="34" charset="-128"/>
              <a:cs typeface="Segoe UI" panose="020B0502040204020203" pitchFamily="34" charset="0"/>
            </a:endParaRPr>
          </a:p>
        </p:txBody>
      </p:sp>
      <p:cxnSp>
        <p:nvCxnSpPr>
          <p:cNvPr id="8" name="Straight Connector 7"/>
          <p:cNvCxnSpPr/>
          <p:nvPr userDrawn="1"/>
        </p:nvCxnSpPr>
        <p:spPr>
          <a:xfrm>
            <a:off x="0" y="6366679"/>
            <a:ext cx="12192000" cy="0"/>
          </a:xfrm>
          <a:prstGeom prst="line">
            <a:avLst/>
          </a:prstGeom>
          <a:ln w="44450">
            <a:solidFill>
              <a:schemeClr val="bg1">
                <a:alpha val="4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2614" y="6525445"/>
            <a:ext cx="1919229" cy="165397"/>
          </a:xfrm>
          <a:prstGeom prst="rect">
            <a:avLst/>
          </a:prstGeom>
        </p:spPr>
      </p:pic>
    </p:spTree>
    <p:extLst>
      <p:ext uri="{BB962C8B-B14F-4D97-AF65-F5344CB8AC3E}">
        <p14:creationId xmlns:p14="http://schemas.microsoft.com/office/powerpoint/2010/main" val="3419627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9000">
              <a:schemeClr val="bg1">
                <a:lumMod val="85000"/>
                <a:alpha val="51000"/>
              </a:schemeClr>
            </a:gs>
            <a:gs pos="100000">
              <a:schemeClr val="bg1">
                <a:lumMod val="75000"/>
              </a:schemeClr>
            </a:gs>
            <a:gs pos="100000">
              <a:schemeClr val="bg1">
                <a:lumMod val="6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BC82DA-7160-47C8-96F1-94D89085827F}" type="datetimeFigureOut">
              <a:rPr lang="nb-NO" smtClean="0"/>
              <a:t>12.02.2025</a:t>
            </a:fld>
            <a:endParaRPr lang="nb-NO"/>
          </a:p>
        </p:txBody>
      </p:sp>
      <p:cxnSp>
        <p:nvCxnSpPr>
          <p:cNvPr id="8" name="Straight Connector 7"/>
          <p:cNvCxnSpPr/>
          <p:nvPr userDrawn="1"/>
        </p:nvCxnSpPr>
        <p:spPr>
          <a:xfrm>
            <a:off x="0" y="6366679"/>
            <a:ext cx="12192000" cy="0"/>
          </a:xfrm>
          <a:prstGeom prst="line">
            <a:avLst/>
          </a:prstGeom>
          <a:ln w="44450">
            <a:solidFill>
              <a:schemeClr val="bg1">
                <a:alpha val="45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422614" y="6525445"/>
            <a:ext cx="1919229" cy="165397"/>
          </a:xfrm>
          <a:prstGeom prst="rect">
            <a:avLst/>
          </a:prstGeom>
        </p:spPr>
      </p:pic>
    </p:spTree>
    <p:extLst>
      <p:ext uri="{BB962C8B-B14F-4D97-AF65-F5344CB8AC3E}">
        <p14:creationId xmlns:p14="http://schemas.microsoft.com/office/powerpoint/2010/main" val="1147460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fif"/></Relationships>
</file>

<file path=ppt/slides/_rels/slide3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desktop.arcgis.com/en/arcmap/latest/manage-data/las-dataset/working-with-las-classifications-in-arcgis.ht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desktop.arcgis.com/en/arcmap/latest/tools/3d-analyst-toolbox/las-dataset-to-tin.htm"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pro.arcgis.com/en/pro-app/latest/tool-reference/3d-analyst/topo-to-raster.htm"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67.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1.jpg"/><Relationship Id="rId4" Type="http://schemas.openxmlformats.org/officeDocument/2006/relationships/image" Target="../media/image90.jp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94" b="38147"/>
          <a:stretch/>
        </p:blipFill>
        <p:spPr>
          <a:xfrm>
            <a:off x="0" y="-1505"/>
            <a:ext cx="12192000" cy="5655099"/>
          </a:xfrm>
          <a:prstGeom prst="rect">
            <a:avLst/>
          </a:prstGeom>
        </p:spPr>
      </p:pic>
      <p:sp>
        <p:nvSpPr>
          <p:cNvPr id="2" name="Rectangle 1"/>
          <p:cNvSpPr/>
          <p:nvPr/>
        </p:nvSpPr>
        <p:spPr>
          <a:xfrm>
            <a:off x="0" y="5653595"/>
            <a:ext cx="12192001" cy="12044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Straight Connector 7"/>
          <p:cNvCxnSpPr/>
          <p:nvPr/>
        </p:nvCxnSpPr>
        <p:spPr>
          <a:xfrm>
            <a:off x="0" y="5645010"/>
            <a:ext cx="12192000" cy="0"/>
          </a:xfrm>
          <a:prstGeom prst="line">
            <a:avLst/>
          </a:prstGeom>
          <a:ln w="25400">
            <a:solidFill>
              <a:srgbClr val="0398F4"/>
            </a:solidFill>
          </a:ln>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4457700" y="2664119"/>
            <a:ext cx="7734301" cy="2573125"/>
          </a:xfrm>
          <a:prstGeom prst="rect">
            <a:avLst/>
          </a:prstGeom>
          <a:solidFill>
            <a:schemeClr val="bg1">
              <a:alpha val="52000"/>
            </a:schemeClr>
          </a:solidFill>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en-US" altLang="nb-NO" dirty="0">
                <a:latin typeface="Yu Gothic UI" panose="020B0500000000000000" pitchFamily="34" charset="-128"/>
                <a:ea typeface="Yu Gothic UI" panose="020B0500000000000000" pitchFamily="34" charset="-128"/>
                <a:cs typeface="Segoe UI" panose="020B0502040204020203" pitchFamily="34" charset="0"/>
              </a:rPr>
              <a:t>DEM generation and visualization</a:t>
            </a:r>
            <a:br>
              <a:rPr lang="en-US" altLang="nb-NO" sz="5800" dirty="0">
                <a:latin typeface="Yu Gothic UI" panose="020B0500000000000000" pitchFamily="34" charset="-128"/>
                <a:ea typeface="Yu Gothic UI" panose="020B0500000000000000" pitchFamily="34" charset="-128"/>
                <a:cs typeface="Segoe UI" panose="020B0502040204020203" pitchFamily="34" charset="0"/>
              </a:rPr>
            </a:br>
            <a:endParaRPr lang="nb-NO" altLang="nb-NO" sz="3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3" name="Rectangle 2">
            <a:extLst>
              <a:ext uri="{FF2B5EF4-FFF2-40B4-BE49-F238E27FC236}">
                <a16:creationId xmlns:a16="http://schemas.microsoft.com/office/drawing/2014/main" id="{F89650C1-59A2-C3E1-7B3E-116338CACDCA}"/>
              </a:ext>
            </a:extLst>
          </p:cNvPr>
          <p:cNvSpPr/>
          <p:nvPr/>
        </p:nvSpPr>
        <p:spPr>
          <a:xfrm>
            <a:off x="218008" y="6426229"/>
            <a:ext cx="4634602" cy="369332"/>
          </a:xfrm>
          <a:prstGeom prst="rect">
            <a:avLst/>
          </a:prstGeom>
        </p:spPr>
        <p:txBody>
          <a:bodyPr wrap="none">
            <a:spAutoFit/>
          </a:bodyPr>
          <a:lstStyle/>
          <a:p>
            <a:pPr algn="ctr"/>
            <a:r>
              <a:rPr lang="en-US" altLang="nb-NO" dirty="0">
                <a:latin typeface="Yu Gothic UI" panose="020B0500000000000000" pitchFamily="34" charset="-128"/>
                <a:ea typeface="Yu Gothic UI" panose="020B0500000000000000" pitchFamily="34" charset="-128"/>
                <a:cs typeface="Segoe UI" panose="020B0502040204020203" pitchFamily="34" charset="0"/>
              </a:rPr>
              <a:t>Based on the lectures by Dr. Livia </a:t>
            </a:r>
            <a:r>
              <a:rPr lang="en-US" altLang="nb-NO" dirty="0" err="1">
                <a:latin typeface="Yu Gothic UI" panose="020B0500000000000000" pitchFamily="34" charset="-128"/>
                <a:ea typeface="Yu Gothic UI" panose="020B0500000000000000" pitchFamily="34" charset="-128"/>
                <a:cs typeface="Segoe UI" panose="020B0502040204020203" pitchFamily="34" charset="0"/>
              </a:rPr>
              <a:t>Piermattei</a:t>
            </a:r>
            <a:endParaRPr lang="nb-NO" altLang="nb-NO"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1" name="Rectangle 3">
            <a:extLst>
              <a:ext uri="{FF2B5EF4-FFF2-40B4-BE49-F238E27FC236}">
                <a16:creationId xmlns:a16="http://schemas.microsoft.com/office/drawing/2014/main" id="{2F55DCBD-1190-A50C-B96C-401850BAF3D3}"/>
              </a:ext>
            </a:extLst>
          </p:cNvPr>
          <p:cNvSpPr txBox="1">
            <a:spLocks noChangeArrowheads="1"/>
          </p:cNvSpPr>
          <p:nvPr/>
        </p:nvSpPr>
        <p:spPr>
          <a:xfrm>
            <a:off x="390525" y="2664119"/>
            <a:ext cx="4067173" cy="2573125"/>
          </a:xfrm>
          <a:prstGeom prst="rect">
            <a:avLst/>
          </a:prstGeom>
          <a:solidFill>
            <a:schemeClr val="bg1">
              <a:alpha val="71000"/>
            </a:schemeClr>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b-NO" altLang="nb-NO" sz="1800" dirty="0">
                <a:latin typeface="Yu Gothic UI" panose="020B0500000000000000" pitchFamily="34" charset="-128"/>
                <a:ea typeface="Yu Gothic UI" panose="020B0500000000000000" pitchFamily="34" charset="-128"/>
                <a:cs typeface="Segoe UI" panose="020B0502040204020203" pitchFamily="34" charset="0"/>
              </a:rPr>
              <a:t>GEO3460 – Geografiske informasjonssystemer (GIS) og geografisk datainnsamling – vår 2025</a:t>
            </a:r>
          </a:p>
          <a:p>
            <a:pPr algn="l">
              <a:lnSpc>
                <a:spcPct val="100000"/>
              </a:lnSpc>
            </a:pPr>
            <a:endParaRPr lang="nb-NO" altLang="nb-NO" sz="1800" dirty="0">
              <a:latin typeface="Yu Gothic UI" panose="020B0500000000000000" pitchFamily="34" charset="-128"/>
              <a:ea typeface="Yu Gothic UI" panose="020B0500000000000000" pitchFamily="34" charset="-128"/>
              <a:cs typeface="Segoe UI" panose="020B0502040204020203" pitchFamily="34" charset="0"/>
            </a:endParaRPr>
          </a:p>
          <a:p>
            <a:pPr algn="l">
              <a:lnSpc>
                <a:spcPct val="100000"/>
              </a:lnSpc>
            </a:pP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GEO3460 - Geographical Information Systems (GIS) and Geographical Data Acquisition - spring 2025</a:t>
            </a:r>
          </a:p>
        </p:txBody>
      </p:sp>
      <p:sp>
        <p:nvSpPr>
          <p:cNvPr id="12" name="Rectangle 11">
            <a:extLst>
              <a:ext uri="{FF2B5EF4-FFF2-40B4-BE49-F238E27FC236}">
                <a16:creationId xmlns:a16="http://schemas.microsoft.com/office/drawing/2014/main" id="{64DB6197-F881-D03F-6098-C063CAC8D81A}"/>
              </a:ext>
            </a:extLst>
          </p:cNvPr>
          <p:cNvSpPr/>
          <p:nvPr/>
        </p:nvSpPr>
        <p:spPr>
          <a:xfrm>
            <a:off x="5291565" y="5293483"/>
            <a:ext cx="3542958" cy="369332"/>
          </a:xfrm>
          <a:prstGeom prst="rect">
            <a:avLst/>
          </a:prstGeom>
        </p:spPr>
        <p:txBody>
          <a:bodyPr wrap="none">
            <a:spAutoFit/>
          </a:bodyPr>
          <a:lstStyle/>
          <a:p>
            <a:pPr algn="ctr"/>
            <a:r>
              <a:rPr lang="en-US" altLang="nb-NO" dirty="0">
                <a:latin typeface="Yu Gothic UI" panose="020B0500000000000000" pitchFamily="34" charset="-128"/>
                <a:ea typeface="Yu Gothic UI" panose="020B0500000000000000" pitchFamily="34" charset="-128"/>
                <a:cs typeface="Segoe UI" panose="020B0502040204020203" pitchFamily="34" charset="0"/>
              </a:rPr>
              <a:t>Luc Girod (luc.girod@geo.uio.no)</a:t>
            </a:r>
            <a:endParaRPr lang="nb-NO" altLang="nb-NO"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55429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How to represent topography</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4" y="1206267"/>
            <a:ext cx="11585896" cy="52896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DEM generation (data structure)</a:t>
            </a:r>
          </a:p>
          <a:p>
            <a:pPr marL="893763" lvl="1" indent="-350838" algn="just">
              <a:lnSpc>
                <a:spcPct val="150000"/>
              </a:lnSpc>
              <a:spcBef>
                <a:spcPts val="0"/>
              </a:spcBef>
              <a:buFont typeface="Segoe UI" panose="020B0502040204020203" pitchFamily="34" charset="0"/>
              <a:buChar char="–"/>
            </a:pPr>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Lines (vector)</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 contour map</a:t>
            </a:r>
          </a:p>
          <a:p>
            <a:pPr marL="893763" lvl="1" indent="-350838" algn="just">
              <a:lnSpc>
                <a:spcPct val="150000"/>
              </a:lnSpc>
              <a:spcBef>
                <a:spcPts val="0"/>
              </a:spcBef>
              <a:buFont typeface="Segoe UI" panose="020B0502040204020203" pitchFamily="34" charset="0"/>
              <a:buChar char="–"/>
            </a:pPr>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Raster</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–matrix with elevation information</a:t>
            </a:r>
          </a:p>
          <a:p>
            <a:pPr marL="893763" lvl="1" indent="-350838" algn="just">
              <a:lnSpc>
                <a:spcPct val="150000"/>
              </a:lnSpc>
              <a:spcBef>
                <a:spcPts val="0"/>
              </a:spcBef>
              <a:buFont typeface="Segoe UI" panose="020B0502040204020203" pitchFamily="34" charset="0"/>
              <a:buChar char="–"/>
            </a:pPr>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Triangles (vector)</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 TIN/Triangulated irregular network</a:t>
            </a:r>
          </a:p>
          <a:p>
            <a:pPr marL="457200" lvl="1" indent="0">
              <a:lnSpc>
                <a:spcPct val="100000"/>
              </a:lnSpc>
              <a:spcBef>
                <a:spcPts val="0"/>
              </a:spcBef>
              <a:buClr>
                <a:srgbClr val="1F7F79"/>
              </a:buClr>
              <a:buNone/>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799868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generation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25" y="1087073"/>
            <a:ext cx="5715000" cy="5715000"/>
          </a:xfrm>
          <a:prstGeom prst="rect">
            <a:avLst/>
          </a:prstGeom>
        </p:spPr>
      </p:pic>
      <p:sp>
        <p:nvSpPr>
          <p:cNvPr id="4" name="Rectangle 3"/>
          <p:cNvSpPr/>
          <p:nvPr/>
        </p:nvSpPr>
        <p:spPr>
          <a:xfrm>
            <a:off x="2107358" y="5537159"/>
            <a:ext cx="4911746" cy="830997"/>
          </a:xfrm>
          <a:prstGeom prst="rect">
            <a:avLst/>
          </a:prstGeom>
        </p:spPr>
        <p:txBody>
          <a:bodyPr wrap="square">
            <a:spAutoFit/>
          </a:bodyPr>
          <a:lstStyle/>
          <a:p>
            <a:r>
              <a:rPr lang="en-US" sz="2400" i="1" dirty="0">
                <a:solidFill>
                  <a:schemeClr val="tx1">
                    <a:lumMod val="50000"/>
                    <a:lumOff val="50000"/>
                  </a:schemeClr>
                </a:solidFill>
                <a:latin typeface="Yu Gothic UI" panose="020B0500000000000000" pitchFamily="34" charset="-128"/>
                <a:ea typeface="Yu Gothic UI" panose="020B0500000000000000" pitchFamily="34" charset="-128"/>
              </a:rPr>
              <a:t>A topographic map of Stowe, Vermont with contour lines</a:t>
            </a:r>
            <a:endParaRPr lang="nb-NO" sz="24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9" name="Rounded Rectangle 8"/>
          <p:cNvSpPr/>
          <p:nvPr/>
        </p:nvSpPr>
        <p:spPr>
          <a:xfrm>
            <a:off x="606104" y="2772462"/>
            <a:ext cx="5766121" cy="1280923"/>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ctangle 9"/>
          <p:cNvSpPr/>
          <p:nvPr/>
        </p:nvSpPr>
        <p:spPr>
          <a:xfrm>
            <a:off x="710160" y="2929132"/>
            <a:ext cx="5363094" cy="1384995"/>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What are all these lines curving all over the place?</a:t>
            </a:r>
          </a:p>
          <a:p>
            <a:pPr algn="ctr"/>
            <a:endParaRPr lang="nb-NO" sz="2800" dirty="0">
              <a:latin typeface="Yu Gothic UI" panose="020B0500000000000000" pitchFamily="34" charset="-128"/>
              <a:ea typeface="Yu Gothic UI" panose="020B0500000000000000" pitchFamily="34" charset="-128"/>
            </a:endParaRPr>
          </a:p>
        </p:txBody>
      </p:sp>
      <p:sp>
        <p:nvSpPr>
          <p:cNvPr id="13" name="Rectangle 12"/>
          <p:cNvSpPr/>
          <p:nvPr/>
        </p:nvSpPr>
        <p:spPr>
          <a:xfrm>
            <a:off x="606105" y="1206267"/>
            <a:ext cx="10100842" cy="584775"/>
          </a:xfrm>
          <a:prstGeom prst="rect">
            <a:avLst/>
          </a:prstGeom>
        </p:spPr>
        <p:txBody>
          <a:bodyPr wrap="non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Lines: contour lines (or contour) and contour map </a:t>
            </a:r>
          </a:p>
        </p:txBody>
      </p:sp>
    </p:spTree>
    <p:extLst>
      <p:ext uri="{BB962C8B-B14F-4D97-AF65-F5344CB8AC3E}">
        <p14:creationId xmlns:p14="http://schemas.microsoft.com/office/powerpoint/2010/main" val="2995906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generation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5" y="1791042"/>
            <a:ext cx="8060223" cy="41573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3763" lvl="1" indent="-350838" algn="just">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Contour lines are </a:t>
            </a:r>
            <a:r>
              <a:rPr lang="en-US" altLang="nb-NO" sz="2800" u="sng" dirty="0">
                <a:latin typeface="Yu Gothic UI" panose="020B0500000000000000" pitchFamily="34" charset="-128"/>
                <a:ea typeface="Yu Gothic UI" panose="020B0500000000000000" pitchFamily="34" charset="-128"/>
                <a:cs typeface="Segoe UI" panose="020B0502040204020203" pitchFamily="34" charset="0"/>
              </a:rPr>
              <a:t>vector features </a:t>
            </a:r>
          </a:p>
          <a:p>
            <a:pPr marL="893763" lvl="1" indent="-350838" algn="just">
              <a:lnSpc>
                <a:spcPct val="100000"/>
              </a:lnSpc>
              <a:spcBef>
                <a:spcPts val="0"/>
              </a:spcBef>
              <a:buFont typeface="Segoe UI" panose="020B0502040204020203" pitchFamily="34" charset="0"/>
              <a:buChar char="–"/>
            </a:pPr>
            <a:r>
              <a:rPr lang="en-US" altLang="nb-NO" sz="2800">
                <a:latin typeface="Yu Gothic UI" panose="020B0500000000000000" pitchFamily="34" charset="-128"/>
                <a:ea typeface="Yu Gothic UI" panose="020B0500000000000000" pitchFamily="34" charset="-128"/>
                <a:cs typeface="Segoe UI" panose="020B0502040204020203" pitchFamily="34" charset="0"/>
              </a:rPr>
              <a:t>Contour line: </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 line that joins points of equal elevation (height) above a given level, e.g. mean sea level. </a:t>
            </a:r>
          </a:p>
          <a:p>
            <a:pPr marL="1000125" lvl="2" indent="0" algn="just">
              <a:lnSpc>
                <a:spcPct val="100000"/>
              </a:lnSpc>
              <a:spcBef>
                <a:spcPts val="0"/>
              </a:spcBef>
              <a:buNone/>
            </a:pPr>
            <a:r>
              <a:rPr lang="en-US" altLang="nb-NO" sz="2800" dirty="0">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 all the points in the line have equal value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834" y="1791042"/>
            <a:ext cx="3865579" cy="4417804"/>
          </a:xfrm>
          <a:prstGeom prst="rect">
            <a:avLst/>
          </a:prstGeom>
        </p:spPr>
      </p:pic>
      <p:sp>
        <p:nvSpPr>
          <p:cNvPr id="2" name="Rectangle 1"/>
          <p:cNvSpPr/>
          <p:nvPr/>
        </p:nvSpPr>
        <p:spPr>
          <a:xfrm>
            <a:off x="606105" y="1206267"/>
            <a:ext cx="10100842" cy="584775"/>
          </a:xfrm>
          <a:prstGeom prst="rect">
            <a:avLst/>
          </a:prstGeom>
        </p:spPr>
        <p:txBody>
          <a:bodyPr wrap="non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Lines: contour lines (or contour) and contour map </a:t>
            </a:r>
          </a:p>
        </p:txBody>
      </p:sp>
      <p:sp>
        <p:nvSpPr>
          <p:cNvPr id="3" name="Rectangle 2"/>
          <p:cNvSpPr/>
          <p:nvPr/>
        </p:nvSpPr>
        <p:spPr>
          <a:xfrm>
            <a:off x="466858" y="4405545"/>
            <a:ext cx="8060223" cy="1815882"/>
          </a:xfrm>
          <a:prstGeom prst="rect">
            <a:avLst/>
          </a:prstGeom>
        </p:spPr>
        <p:txBody>
          <a:bodyPr wrap="square">
            <a:spAutoFit/>
          </a:bodyPr>
          <a:lstStyle/>
          <a:p>
            <a:pPr marL="893763" lvl="1" indent="-350838" algn="just">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 contour map is a map illustrated with contour lines (e.g. topographic map)</a:t>
            </a:r>
          </a:p>
          <a:p>
            <a:pPr marL="893763" lvl="1" indent="-350838" algn="just">
              <a:lnSpc>
                <a:spcPct val="100000"/>
              </a:lnSpc>
              <a:spcBef>
                <a:spcPts val="0"/>
              </a:spcBef>
              <a:buFont typeface="Segoe UI" panose="020B0502040204020203"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Limited visualization and analysis possibility</a:t>
            </a:r>
          </a:p>
          <a:p>
            <a:pPr marL="893763" lvl="1" indent="-350838" algn="just">
              <a:lnSpc>
                <a:spcPct val="100000"/>
              </a:lnSpc>
              <a:spcBef>
                <a:spcPts val="0"/>
              </a:spcBef>
              <a:buFont typeface="Segoe UI" panose="020B0502040204020203" pitchFamily="34" charset="0"/>
              <a:buChar char="–"/>
            </a:pPr>
            <a:endParaRPr lang="en-US" altLang="nb-NO" sz="28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2514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6104" y="1883392"/>
            <a:ext cx="11585896" cy="4490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716" y="2324044"/>
            <a:ext cx="4730171" cy="3963557"/>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generation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408" y="2329849"/>
            <a:ext cx="4361703" cy="4015775"/>
          </a:xfrm>
          <a:prstGeom prst="rect">
            <a:avLst/>
          </a:prstGeom>
        </p:spPr>
      </p:pic>
      <p:sp>
        <p:nvSpPr>
          <p:cNvPr id="7" name="Rectangle 6"/>
          <p:cNvSpPr/>
          <p:nvPr/>
        </p:nvSpPr>
        <p:spPr>
          <a:xfrm>
            <a:off x="6824824" y="1922313"/>
            <a:ext cx="4655442" cy="461665"/>
          </a:xfrm>
          <a:prstGeom prst="rect">
            <a:avLst/>
          </a:prstGeom>
        </p:spPr>
        <p:txBody>
          <a:bodyPr wrap="square">
            <a:spAutoFit/>
          </a:bodyPr>
          <a:lstStyle/>
          <a:p>
            <a:r>
              <a:rPr lang="nb-NO" sz="2400" dirty="0">
                <a:solidFill>
                  <a:schemeClr val="tx1">
                    <a:lumMod val="50000"/>
                    <a:lumOff val="50000"/>
                  </a:schemeClr>
                </a:solidFill>
                <a:latin typeface="Yu Gothic UI" panose="020B0500000000000000" pitchFamily="34" charset="-128"/>
                <a:ea typeface="Yu Gothic UI" panose="020B0500000000000000" pitchFamily="34" charset="-128"/>
              </a:rPr>
              <a:t>A </a:t>
            </a:r>
            <a:r>
              <a:rPr lang="nb-NO" sz="2400" dirty="0" err="1">
                <a:solidFill>
                  <a:schemeClr val="tx1">
                    <a:lumMod val="50000"/>
                    <a:lumOff val="50000"/>
                  </a:schemeClr>
                </a:solidFill>
                <a:latin typeface="Yu Gothic UI" panose="020B0500000000000000" pitchFamily="34" charset="-128"/>
                <a:ea typeface="Yu Gothic UI" panose="020B0500000000000000" pitchFamily="34" charset="-128"/>
              </a:rPr>
              <a:t>three-dimensional</a:t>
            </a:r>
            <a:r>
              <a:rPr lang="nb-NO" sz="2400" dirty="0">
                <a:solidFill>
                  <a:schemeClr val="tx1">
                    <a:lumMod val="50000"/>
                    <a:lumOff val="50000"/>
                  </a:schemeClr>
                </a:solidFill>
                <a:latin typeface="Yu Gothic UI" panose="020B0500000000000000" pitchFamily="34" charset="-128"/>
                <a:ea typeface="Yu Gothic UI" panose="020B0500000000000000" pitchFamily="34" charset="-128"/>
              </a:rPr>
              <a:t> (3D) </a:t>
            </a:r>
            <a:r>
              <a:rPr lang="nb-NO" sz="2400" dirty="0" err="1">
                <a:solidFill>
                  <a:schemeClr val="tx1">
                    <a:lumMod val="50000"/>
                    <a:lumOff val="50000"/>
                  </a:schemeClr>
                </a:solidFill>
                <a:latin typeface="Yu Gothic UI" panose="020B0500000000000000" pitchFamily="34" charset="-128"/>
                <a:ea typeface="Yu Gothic UI" panose="020B0500000000000000" pitchFamily="34" charset="-128"/>
              </a:rPr>
              <a:t>surface</a:t>
            </a:r>
            <a:endParaRPr lang="nb-NO" sz="2400"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8" name="Rectangle 7"/>
          <p:cNvSpPr/>
          <p:nvPr/>
        </p:nvSpPr>
        <p:spPr>
          <a:xfrm>
            <a:off x="614245" y="1908545"/>
            <a:ext cx="5911275" cy="461665"/>
          </a:xfrm>
          <a:prstGeom prst="rect">
            <a:avLst/>
          </a:prstGeom>
        </p:spPr>
        <p:txBody>
          <a:bodyPr wrap="square">
            <a:spAutoFit/>
          </a:bodyPr>
          <a:lstStyle/>
          <a:p>
            <a:r>
              <a:rPr lang="en-US" sz="2400" dirty="0">
                <a:solidFill>
                  <a:schemeClr val="tx1">
                    <a:lumMod val="50000"/>
                    <a:lumOff val="50000"/>
                  </a:schemeClr>
                </a:solidFill>
                <a:latin typeface="Yu Gothic UI" panose="020B0500000000000000" pitchFamily="34" charset="-128"/>
                <a:ea typeface="Yu Gothic UI" panose="020B0500000000000000" pitchFamily="34" charset="-128"/>
              </a:rPr>
              <a:t>A 2D contour graph of the 3D surface </a:t>
            </a:r>
            <a:endParaRPr lang="nb-NO" sz="2400"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13" name="Rectangle 12"/>
          <p:cNvSpPr/>
          <p:nvPr/>
        </p:nvSpPr>
        <p:spPr>
          <a:xfrm>
            <a:off x="606105" y="1206267"/>
            <a:ext cx="10100842" cy="584775"/>
          </a:xfrm>
          <a:prstGeom prst="rect">
            <a:avLst/>
          </a:prstGeom>
        </p:spPr>
        <p:txBody>
          <a:bodyPr wrap="non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Lines: contour lines (or contour) and contour map </a:t>
            </a:r>
          </a:p>
        </p:txBody>
      </p:sp>
      <p:sp>
        <p:nvSpPr>
          <p:cNvPr id="2" name="Right Arrow 1"/>
          <p:cNvSpPr/>
          <p:nvPr/>
        </p:nvSpPr>
        <p:spPr>
          <a:xfrm>
            <a:off x="5631255" y="3947311"/>
            <a:ext cx="740970" cy="814812"/>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0640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53424" y="1992572"/>
            <a:ext cx="4738576" cy="438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Picture 1"/>
          <p:cNvPicPr>
            <a:picLocks noChangeAspect="1"/>
          </p:cNvPicPr>
          <p:nvPr/>
        </p:nvPicPr>
        <p:blipFill>
          <a:blip r:embed="rId3"/>
          <a:stretch>
            <a:fillRect/>
          </a:stretch>
        </p:blipFill>
        <p:spPr>
          <a:xfrm>
            <a:off x="7538731" y="2696541"/>
            <a:ext cx="4653270" cy="2639257"/>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generation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3" name="Rectangle 12"/>
          <p:cNvSpPr/>
          <p:nvPr/>
        </p:nvSpPr>
        <p:spPr>
          <a:xfrm>
            <a:off x="606105" y="1206267"/>
            <a:ext cx="10100842" cy="584775"/>
          </a:xfrm>
          <a:prstGeom prst="rect">
            <a:avLst/>
          </a:prstGeom>
        </p:spPr>
        <p:txBody>
          <a:bodyPr wrap="non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Lines: contour lines (or contour) and contour map </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3334" r="24222" b="23690"/>
          <a:stretch/>
        </p:blipFill>
        <p:spPr>
          <a:xfrm>
            <a:off x="578300" y="1992573"/>
            <a:ext cx="6875124" cy="4353636"/>
          </a:xfrm>
          <a:prstGeom prst="rect">
            <a:avLst/>
          </a:prstGeom>
        </p:spPr>
      </p:pic>
      <p:grpSp>
        <p:nvGrpSpPr>
          <p:cNvPr id="12" name="Group 11"/>
          <p:cNvGrpSpPr/>
          <p:nvPr/>
        </p:nvGrpSpPr>
        <p:grpSpPr>
          <a:xfrm rot="2503621">
            <a:off x="1560237" y="5216281"/>
            <a:ext cx="1852699" cy="818744"/>
            <a:chOff x="6994595" y="4154295"/>
            <a:chExt cx="1852699" cy="818744"/>
          </a:xfrm>
        </p:grpSpPr>
        <p:sp>
          <p:nvSpPr>
            <p:cNvPr id="16" name="Left Arrow 15"/>
            <p:cNvSpPr/>
            <p:nvPr/>
          </p:nvSpPr>
          <p:spPr>
            <a:xfrm rot="787002">
              <a:off x="6994595" y="4154295"/>
              <a:ext cx="1852699" cy="818744"/>
            </a:xfrm>
            <a:prstGeom prst="leftArrow">
              <a:avLst/>
            </a:prstGeom>
            <a:solidFill>
              <a:srgbClr val="1F7F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ctangle 16"/>
            <p:cNvSpPr/>
            <p:nvPr/>
          </p:nvSpPr>
          <p:spPr>
            <a:xfrm rot="717374">
              <a:off x="7285137" y="4416245"/>
              <a:ext cx="1471878" cy="369332"/>
            </a:xfrm>
            <a:prstGeom prst="rect">
              <a:avLst/>
            </a:prstGeom>
          </p:spPr>
          <p:txBody>
            <a:bodyPr wrap="none">
              <a:spAutoFit/>
            </a:bodyPr>
            <a:lstStyle/>
            <a:p>
              <a:r>
                <a:rPr lang="en-US" dirty="0">
                  <a:solidFill>
                    <a:schemeClr val="bg1"/>
                  </a:solidFill>
                  <a:latin typeface="Yu Gothic UI" panose="020B0500000000000000" pitchFamily="34" charset="-128"/>
                  <a:ea typeface="Yu Gothic UI" panose="020B0500000000000000" pitchFamily="34" charset="-128"/>
                </a:rPr>
                <a:t>What is this?</a:t>
              </a:r>
              <a:endParaRPr lang="nb-NO" dirty="0">
                <a:solidFill>
                  <a:schemeClr val="bg1"/>
                </a:solidFill>
              </a:endParaRPr>
            </a:p>
          </p:txBody>
        </p:sp>
      </p:grpSp>
      <p:grpSp>
        <p:nvGrpSpPr>
          <p:cNvPr id="4" name="Group 3"/>
          <p:cNvGrpSpPr/>
          <p:nvPr/>
        </p:nvGrpSpPr>
        <p:grpSpPr>
          <a:xfrm rot="6588391">
            <a:off x="2386255" y="3144779"/>
            <a:ext cx="1692956" cy="818744"/>
            <a:chOff x="9548510" y="5274603"/>
            <a:chExt cx="1692956" cy="818744"/>
          </a:xfrm>
        </p:grpSpPr>
        <p:sp>
          <p:nvSpPr>
            <p:cNvPr id="10" name="Left Arrow 9"/>
            <p:cNvSpPr/>
            <p:nvPr/>
          </p:nvSpPr>
          <p:spPr>
            <a:xfrm rot="10800000">
              <a:off x="9548510" y="5274603"/>
              <a:ext cx="1692956" cy="818744"/>
            </a:xfrm>
            <a:prstGeom prst="leftArrow">
              <a:avLst/>
            </a:prstGeom>
            <a:solidFill>
              <a:srgbClr val="1F7F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Rectangle 13"/>
            <p:cNvSpPr/>
            <p:nvPr/>
          </p:nvSpPr>
          <p:spPr>
            <a:xfrm rot="10784237">
              <a:off x="9587204" y="5497530"/>
              <a:ext cx="1471878" cy="369332"/>
            </a:xfrm>
            <a:prstGeom prst="rect">
              <a:avLst/>
            </a:prstGeom>
          </p:spPr>
          <p:txBody>
            <a:bodyPr wrap="none">
              <a:spAutoFit/>
            </a:bodyPr>
            <a:lstStyle/>
            <a:p>
              <a:r>
                <a:rPr lang="en-US" dirty="0">
                  <a:solidFill>
                    <a:schemeClr val="bg1"/>
                  </a:solidFill>
                  <a:latin typeface="Yu Gothic UI" panose="020B0500000000000000" pitchFamily="34" charset="-128"/>
                  <a:ea typeface="Yu Gothic UI" panose="020B0500000000000000" pitchFamily="34" charset="-128"/>
                </a:rPr>
                <a:t>What is this?</a:t>
              </a:r>
              <a:endParaRPr lang="nb-NO" dirty="0">
                <a:solidFill>
                  <a:schemeClr val="bg1"/>
                </a:solidFill>
              </a:endParaRPr>
            </a:p>
          </p:txBody>
        </p:sp>
      </p:grpSp>
      <p:sp>
        <p:nvSpPr>
          <p:cNvPr id="19" name="Rectangle 18"/>
          <p:cNvSpPr/>
          <p:nvPr/>
        </p:nvSpPr>
        <p:spPr>
          <a:xfrm>
            <a:off x="7728312" y="1992571"/>
            <a:ext cx="4254582" cy="461665"/>
          </a:xfrm>
          <a:prstGeom prst="rect">
            <a:avLst/>
          </a:prstGeom>
        </p:spPr>
        <p:txBody>
          <a:bodyPr wrap="square">
            <a:spAutoFit/>
          </a:bodyPr>
          <a:lstStyle/>
          <a:p>
            <a:r>
              <a:rPr lang="en-GB" sz="2400" u="sng" dirty="0">
                <a:latin typeface="Yu Gothic UI" panose="020B0500000000000000" pitchFamily="34" charset="-128"/>
                <a:ea typeface="Yu Gothic UI" panose="020B0500000000000000" pitchFamily="34" charset="-128"/>
              </a:rPr>
              <a:t>How interpret contour map</a:t>
            </a:r>
          </a:p>
        </p:txBody>
      </p:sp>
    </p:spTree>
    <p:extLst>
      <p:ext uri="{BB962C8B-B14F-4D97-AF65-F5344CB8AC3E}">
        <p14:creationId xmlns:p14="http://schemas.microsoft.com/office/powerpoint/2010/main" val="2572285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06104" y="1883392"/>
            <a:ext cx="11585896" cy="4490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p:cNvPicPr>
            <a:picLocks noChangeAspect="1"/>
          </p:cNvPicPr>
          <p:nvPr/>
        </p:nvPicPr>
        <p:blipFill>
          <a:blip r:embed="rId3"/>
          <a:stretch>
            <a:fillRect/>
          </a:stretch>
        </p:blipFill>
        <p:spPr>
          <a:xfrm>
            <a:off x="628230" y="1927071"/>
            <a:ext cx="5372376" cy="4426177"/>
          </a:xfrm>
          <a:prstGeom prst="rect">
            <a:avLst/>
          </a:prstGeom>
        </p:spPr>
      </p:pic>
      <p:pic>
        <p:nvPicPr>
          <p:cNvPr id="5" name="Picture 4"/>
          <p:cNvPicPr>
            <a:picLocks noChangeAspect="1"/>
          </p:cNvPicPr>
          <p:nvPr/>
        </p:nvPicPr>
        <p:blipFill>
          <a:blip r:embed="rId4"/>
          <a:stretch>
            <a:fillRect/>
          </a:stretch>
        </p:blipFill>
        <p:spPr>
          <a:xfrm>
            <a:off x="610468" y="1910236"/>
            <a:ext cx="5416828" cy="4483330"/>
          </a:xfrm>
          <a:prstGeom prst="rect">
            <a:avLst/>
          </a:prstGeom>
        </p:spPr>
      </p:pic>
      <p:pic>
        <p:nvPicPr>
          <p:cNvPr id="14" name="Picture 13"/>
          <p:cNvPicPr>
            <a:picLocks noChangeAspect="1"/>
          </p:cNvPicPr>
          <p:nvPr/>
        </p:nvPicPr>
        <p:blipFill>
          <a:blip r:embed="rId5"/>
          <a:stretch>
            <a:fillRect/>
          </a:stretch>
        </p:blipFill>
        <p:spPr>
          <a:xfrm>
            <a:off x="606185" y="1888970"/>
            <a:ext cx="5410478" cy="4502381"/>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generation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8" name="Rectangle 7"/>
          <p:cNvSpPr/>
          <p:nvPr/>
        </p:nvSpPr>
        <p:spPr>
          <a:xfrm>
            <a:off x="606105" y="1206267"/>
            <a:ext cx="10100842" cy="584775"/>
          </a:xfrm>
          <a:prstGeom prst="rect">
            <a:avLst/>
          </a:prstGeom>
        </p:spPr>
        <p:txBody>
          <a:bodyPr wrap="non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Lines: contour lines (or contour) and contour map </a:t>
            </a:r>
          </a:p>
        </p:txBody>
      </p:sp>
      <p:grpSp>
        <p:nvGrpSpPr>
          <p:cNvPr id="16" name="Group 15"/>
          <p:cNvGrpSpPr/>
          <p:nvPr/>
        </p:nvGrpSpPr>
        <p:grpSpPr>
          <a:xfrm>
            <a:off x="6126883" y="2550346"/>
            <a:ext cx="5186159" cy="3833189"/>
            <a:chOff x="6126883" y="2550346"/>
            <a:chExt cx="5186159" cy="3833189"/>
          </a:xfrm>
        </p:grpSpPr>
        <p:pic>
          <p:nvPicPr>
            <p:cNvPr id="15" name="Picture 14"/>
            <p:cNvPicPr>
              <a:picLocks noChangeAspect="1"/>
            </p:cNvPicPr>
            <p:nvPr/>
          </p:nvPicPr>
          <p:blipFill rotWithShape="1">
            <a:blip r:embed="rId6"/>
            <a:srcRect t="15065"/>
            <a:stretch/>
          </p:blipFill>
          <p:spPr>
            <a:xfrm>
              <a:off x="8120985" y="2562447"/>
              <a:ext cx="3192057" cy="3821088"/>
            </a:xfrm>
            <a:prstGeom prst="rect">
              <a:avLst/>
            </a:prstGeom>
          </p:spPr>
        </p:pic>
        <p:sp>
          <p:nvSpPr>
            <p:cNvPr id="17" name="Rectangle 16"/>
            <p:cNvSpPr/>
            <p:nvPr/>
          </p:nvSpPr>
          <p:spPr>
            <a:xfrm>
              <a:off x="6126883" y="2550346"/>
              <a:ext cx="1978045" cy="1938992"/>
            </a:xfrm>
            <a:prstGeom prst="rect">
              <a:avLst/>
            </a:prstGeom>
          </p:spPr>
          <p:txBody>
            <a:bodyPr wrap="square">
              <a:spAutoFit/>
            </a:bodyPr>
            <a:lstStyle/>
            <a:p>
              <a:r>
                <a:rPr lang="en-GB" sz="2400" dirty="0">
                  <a:latin typeface="Yu Gothic UI" panose="020B0500000000000000" pitchFamily="34" charset="-128"/>
                  <a:ea typeface="Yu Gothic UI" panose="020B0500000000000000" pitchFamily="34" charset="-128"/>
                </a:rPr>
                <a:t>The blue line is the river and the “v” lines indicate   steep slope</a:t>
              </a:r>
            </a:p>
          </p:txBody>
        </p:sp>
      </p:grpSp>
      <p:sp>
        <p:nvSpPr>
          <p:cNvPr id="13" name="Rectangle 12"/>
          <p:cNvSpPr/>
          <p:nvPr/>
        </p:nvSpPr>
        <p:spPr>
          <a:xfrm>
            <a:off x="7728312" y="1992571"/>
            <a:ext cx="4254582" cy="461665"/>
          </a:xfrm>
          <a:prstGeom prst="rect">
            <a:avLst/>
          </a:prstGeom>
        </p:spPr>
        <p:txBody>
          <a:bodyPr wrap="square">
            <a:spAutoFit/>
          </a:bodyPr>
          <a:lstStyle/>
          <a:p>
            <a:r>
              <a:rPr lang="en-GB" sz="2400" u="sng" dirty="0">
                <a:latin typeface="Yu Gothic UI" panose="020B0500000000000000" pitchFamily="34" charset="-128"/>
                <a:ea typeface="Yu Gothic UI" panose="020B0500000000000000" pitchFamily="34" charset="-128"/>
              </a:rPr>
              <a:t>How interpret contour map</a:t>
            </a:r>
          </a:p>
        </p:txBody>
      </p:sp>
      <p:sp>
        <p:nvSpPr>
          <p:cNvPr id="2" name="Rectangle 1"/>
          <p:cNvSpPr/>
          <p:nvPr/>
        </p:nvSpPr>
        <p:spPr>
          <a:xfrm>
            <a:off x="8021398" y="6044981"/>
            <a:ext cx="3448380" cy="338554"/>
          </a:xfrm>
          <a:prstGeom prst="rect">
            <a:avLst/>
          </a:prstGeom>
        </p:spPr>
        <p:txBody>
          <a:bodyPr wrap="none">
            <a:spAutoFit/>
          </a:bodyPr>
          <a:lstStyle/>
          <a:p>
            <a:r>
              <a:rPr lang="en-GB" sz="1600" i="1" dirty="0">
                <a:solidFill>
                  <a:schemeClr val="bg1"/>
                </a:solidFill>
                <a:latin typeface="Yu Gothic UI" panose="020B0500000000000000" pitchFamily="34" charset="-128"/>
                <a:ea typeface="Yu Gothic UI" panose="020B0500000000000000" pitchFamily="34" charset="-128"/>
              </a:rPr>
              <a:t>Photo of a river between step slope </a:t>
            </a:r>
            <a:endParaRPr lang="nb-NO" sz="1600" i="1" dirty="0">
              <a:solidFill>
                <a:schemeClr val="bg1"/>
              </a:solidFill>
            </a:endParaRPr>
          </a:p>
        </p:txBody>
      </p:sp>
    </p:spTree>
    <p:extLst>
      <p:ext uri="{BB962C8B-B14F-4D97-AF65-F5344CB8AC3E}">
        <p14:creationId xmlns:p14="http://schemas.microsoft.com/office/powerpoint/2010/main" val="260117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06104" y="1883392"/>
            <a:ext cx="11585896" cy="4490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 name="Picture 3"/>
          <p:cNvPicPr>
            <a:picLocks noChangeAspect="1"/>
          </p:cNvPicPr>
          <p:nvPr/>
        </p:nvPicPr>
        <p:blipFill>
          <a:blip r:embed="rId3"/>
          <a:stretch>
            <a:fillRect/>
          </a:stretch>
        </p:blipFill>
        <p:spPr>
          <a:xfrm>
            <a:off x="628230" y="1927071"/>
            <a:ext cx="5372376" cy="4426177"/>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generation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8" name="Rectangle 7"/>
          <p:cNvSpPr/>
          <p:nvPr/>
        </p:nvSpPr>
        <p:spPr>
          <a:xfrm>
            <a:off x="606105" y="1206267"/>
            <a:ext cx="10100842" cy="584775"/>
          </a:xfrm>
          <a:prstGeom prst="rect">
            <a:avLst/>
          </a:prstGeom>
        </p:spPr>
        <p:txBody>
          <a:bodyPr wrap="non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Lines: contour lines (or contour) and contour map </a:t>
            </a:r>
          </a:p>
        </p:txBody>
      </p:sp>
      <p:grpSp>
        <p:nvGrpSpPr>
          <p:cNvPr id="18" name="Group 17"/>
          <p:cNvGrpSpPr/>
          <p:nvPr/>
        </p:nvGrpSpPr>
        <p:grpSpPr>
          <a:xfrm rot="1322269">
            <a:off x="4165214" y="3440644"/>
            <a:ext cx="1852699" cy="818744"/>
            <a:chOff x="6994595" y="4154295"/>
            <a:chExt cx="1852699" cy="818744"/>
          </a:xfrm>
        </p:grpSpPr>
        <p:sp>
          <p:nvSpPr>
            <p:cNvPr id="20" name="Left Arrow 19"/>
            <p:cNvSpPr/>
            <p:nvPr/>
          </p:nvSpPr>
          <p:spPr>
            <a:xfrm rot="787002">
              <a:off x="6994595" y="4154295"/>
              <a:ext cx="1852699" cy="818744"/>
            </a:xfrm>
            <a:prstGeom prst="leftArrow">
              <a:avLst/>
            </a:prstGeom>
            <a:solidFill>
              <a:srgbClr val="1F7F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Rectangle 20"/>
            <p:cNvSpPr/>
            <p:nvPr/>
          </p:nvSpPr>
          <p:spPr>
            <a:xfrm rot="717374">
              <a:off x="7285137" y="4416245"/>
              <a:ext cx="1471878" cy="369332"/>
            </a:xfrm>
            <a:prstGeom prst="rect">
              <a:avLst/>
            </a:prstGeom>
          </p:spPr>
          <p:txBody>
            <a:bodyPr wrap="none">
              <a:spAutoFit/>
            </a:bodyPr>
            <a:lstStyle/>
            <a:p>
              <a:r>
                <a:rPr lang="en-US" dirty="0">
                  <a:solidFill>
                    <a:schemeClr val="bg1"/>
                  </a:solidFill>
                  <a:latin typeface="Yu Gothic UI" panose="020B0500000000000000" pitchFamily="34" charset="-128"/>
                  <a:ea typeface="Yu Gothic UI" panose="020B0500000000000000" pitchFamily="34" charset="-128"/>
                </a:rPr>
                <a:t>What is this?</a:t>
              </a:r>
              <a:endParaRPr lang="nb-NO" dirty="0">
                <a:solidFill>
                  <a:schemeClr val="bg1"/>
                </a:solidFill>
              </a:endParaRPr>
            </a:p>
          </p:txBody>
        </p:sp>
      </p:grpSp>
      <p:sp>
        <p:nvSpPr>
          <p:cNvPr id="2" name="Rectangle 1"/>
          <p:cNvSpPr/>
          <p:nvPr/>
        </p:nvSpPr>
        <p:spPr>
          <a:xfrm>
            <a:off x="7820025" y="2587361"/>
            <a:ext cx="3955448" cy="1569660"/>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The numbers on some of the lines indicate elevation / altitude / height above sea level </a:t>
            </a:r>
            <a:endParaRPr lang="nb-NO" sz="2400" dirty="0">
              <a:latin typeface="Yu Gothic UI" panose="020B0500000000000000" pitchFamily="34" charset="-128"/>
              <a:ea typeface="Yu Gothic UI" panose="020B0500000000000000" pitchFamily="34" charset="-128"/>
            </a:endParaRPr>
          </a:p>
        </p:txBody>
      </p:sp>
      <p:sp>
        <p:nvSpPr>
          <p:cNvPr id="13" name="Rectangle 12"/>
          <p:cNvSpPr/>
          <p:nvPr/>
        </p:nvSpPr>
        <p:spPr>
          <a:xfrm>
            <a:off x="7728312" y="1992571"/>
            <a:ext cx="4254582" cy="461665"/>
          </a:xfrm>
          <a:prstGeom prst="rect">
            <a:avLst/>
          </a:prstGeom>
        </p:spPr>
        <p:txBody>
          <a:bodyPr wrap="square">
            <a:spAutoFit/>
          </a:bodyPr>
          <a:lstStyle/>
          <a:p>
            <a:r>
              <a:rPr lang="en-GB" sz="2400" u="sng" dirty="0">
                <a:latin typeface="Yu Gothic UI" panose="020B0500000000000000" pitchFamily="34" charset="-128"/>
                <a:ea typeface="Yu Gothic UI" panose="020B0500000000000000" pitchFamily="34" charset="-128"/>
              </a:rPr>
              <a:t>How interpret contour map</a:t>
            </a:r>
          </a:p>
        </p:txBody>
      </p:sp>
    </p:spTree>
    <p:extLst>
      <p:ext uri="{BB962C8B-B14F-4D97-AF65-F5344CB8AC3E}">
        <p14:creationId xmlns:p14="http://schemas.microsoft.com/office/powerpoint/2010/main" val="338776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06104" y="1883392"/>
            <a:ext cx="11585896" cy="4490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generation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8" name="Rectangle 7"/>
          <p:cNvSpPr/>
          <p:nvPr/>
        </p:nvSpPr>
        <p:spPr>
          <a:xfrm>
            <a:off x="606105" y="1206267"/>
            <a:ext cx="10100842" cy="584775"/>
          </a:xfrm>
          <a:prstGeom prst="rect">
            <a:avLst/>
          </a:prstGeom>
        </p:spPr>
        <p:txBody>
          <a:bodyPr wrap="non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Lines: contour lines (or contour) and contour map </a:t>
            </a:r>
          </a:p>
        </p:txBody>
      </p:sp>
      <p:sp>
        <p:nvSpPr>
          <p:cNvPr id="2" name="Rectangle 1"/>
          <p:cNvSpPr/>
          <p:nvPr/>
        </p:nvSpPr>
        <p:spPr>
          <a:xfrm>
            <a:off x="5641976" y="2276465"/>
            <a:ext cx="6133498" cy="4154984"/>
          </a:xfrm>
          <a:prstGeom prst="rect">
            <a:avLst/>
          </a:prstGeom>
        </p:spPr>
        <p:txBody>
          <a:bodyPr wrap="square">
            <a:spAutoFit/>
          </a:bodyPr>
          <a:lstStyle/>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What does it mean when the lines are all close together?</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What does it mean when the lines are spread far apart?</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Where on the map do you think streams would flow during the rainy season or in the spring when snow melts?</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What direction would you think the streams flow? </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Where are the flat areas?</a:t>
            </a:r>
          </a:p>
          <a:p>
            <a:pPr marL="342900" indent="-3429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rPr>
              <a:t>Where are the cliffs?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04" y="1910236"/>
            <a:ext cx="4454994" cy="4454994"/>
          </a:xfrm>
          <a:prstGeom prst="rect">
            <a:avLst/>
          </a:prstGeom>
        </p:spPr>
      </p:pic>
      <p:sp>
        <p:nvSpPr>
          <p:cNvPr id="10" name="Rectangle 9"/>
          <p:cNvSpPr/>
          <p:nvPr/>
        </p:nvSpPr>
        <p:spPr>
          <a:xfrm>
            <a:off x="7728312" y="1891987"/>
            <a:ext cx="4254582" cy="461665"/>
          </a:xfrm>
          <a:prstGeom prst="rect">
            <a:avLst/>
          </a:prstGeom>
        </p:spPr>
        <p:txBody>
          <a:bodyPr wrap="square">
            <a:spAutoFit/>
          </a:bodyPr>
          <a:lstStyle/>
          <a:p>
            <a:r>
              <a:rPr lang="en-GB" sz="2400" u="sng" dirty="0">
                <a:latin typeface="Yu Gothic UI" panose="020B0500000000000000" pitchFamily="34" charset="-128"/>
                <a:ea typeface="Yu Gothic UI" panose="020B0500000000000000" pitchFamily="34" charset="-128"/>
              </a:rPr>
              <a:t>How interpret contour map</a:t>
            </a:r>
          </a:p>
        </p:txBody>
      </p:sp>
    </p:spTree>
    <p:extLst>
      <p:ext uri="{BB962C8B-B14F-4D97-AF65-F5344CB8AC3E}">
        <p14:creationId xmlns:p14="http://schemas.microsoft.com/office/powerpoint/2010/main" val="948859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3" name="Rectangle 3"/>
          <p:cNvSpPr txBox="1">
            <a:spLocks noChangeArrowheads="1"/>
          </p:cNvSpPr>
          <p:nvPr/>
        </p:nvSpPr>
        <p:spPr>
          <a:xfrm>
            <a:off x="606104" y="1791042"/>
            <a:ext cx="11120675" cy="41573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3763" lvl="1" indent="-350838">
              <a:lnSpc>
                <a:spcPct val="100000"/>
              </a:lnSpc>
              <a:spcBef>
                <a:spcPts val="0"/>
              </a:spcBef>
              <a:buFont typeface="Segoe UI" panose="020B0502040204020203" pitchFamily="34" charset="0"/>
              <a:buChar char="–"/>
            </a:pPr>
            <a:endParaRPr lang="en-GB" altLang="nb-NO" sz="28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endParaRPr lang="en-GB"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endParaRPr lang="en-GB" altLang="nb-NO" sz="28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3" name="Rectangle 2"/>
          <p:cNvSpPr/>
          <p:nvPr/>
        </p:nvSpPr>
        <p:spPr>
          <a:xfrm>
            <a:off x="7126669" y="3587824"/>
            <a:ext cx="1992604" cy="2585323"/>
          </a:xfrm>
          <a:prstGeom prst="rect">
            <a:avLst/>
          </a:prstGeom>
        </p:spPr>
        <p:txBody>
          <a:bodyPr wrap="square">
            <a:spAutoFit/>
          </a:bodyPr>
          <a:lstStyle/>
          <a:p>
            <a:r>
              <a:rPr lang="en-US" i="1" dirty="0">
                <a:latin typeface="Yu Gothic UI" panose="020B0500000000000000" pitchFamily="34" charset="-128"/>
                <a:ea typeface="Yu Gothic UI" panose="020B0500000000000000" pitchFamily="34" charset="-128"/>
              </a:rPr>
              <a:t>“Historical analysis and visualization of the retreat of </a:t>
            </a:r>
            <a:r>
              <a:rPr lang="en-US" i="1" dirty="0" err="1">
                <a:latin typeface="Yu Gothic UI" panose="020B0500000000000000" pitchFamily="34" charset="-128"/>
                <a:ea typeface="Yu Gothic UI" panose="020B0500000000000000" pitchFamily="34" charset="-128"/>
              </a:rPr>
              <a:t>Findelengletscher</a:t>
            </a:r>
            <a:r>
              <a:rPr lang="en-US" i="1" dirty="0">
                <a:latin typeface="Yu Gothic UI" panose="020B0500000000000000" pitchFamily="34" charset="-128"/>
                <a:ea typeface="Yu Gothic UI" panose="020B0500000000000000" pitchFamily="34" charset="-128"/>
              </a:rPr>
              <a:t>, Switzerland, 1859–2010.”</a:t>
            </a:r>
          </a:p>
          <a:p>
            <a:r>
              <a:rPr lang="nb-NO" i="1" dirty="0" err="1">
                <a:latin typeface="Yu Gothic UI" panose="020B0500000000000000" pitchFamily="34" charset="-128"/>
                <a:ea typeface="Yu Gothic UI" panose="020B0500000000000000" pitchFamily="34" charset="-128"/>
              </a:rPr>
              <a:t>Rastner</a:t>
            </a:r>
            <a:r>
              <a:rPr lang="nb-NO" i="1" dirty="0">
                <a:latin typeface="Yu Gothic UI" panose="020B0500000000000000" pitchFamily="34" charset="-128"/>
                <a:ea typeface="Yu Gothic UI" panose="020B0500000000000000" pitchFamily="34" charset="-128"/>
              </a:rPr>
              <a:t> et al., 2016</a:t>
            </a:r>
          </a:p>
        </p:txBody>
      </p:sp>
      <p:pic>
        <p:nvPicPr>
          <p:cNvPr id="9" name="Picture 8"/>
          <p:cNvPicPr>
            <a:picLocks noChangeAspect="1"/>
          </p:cNvPicPr>
          <p:nvPr/>
        </p:nvPicPr>
        <p:blipFill>
          <a:blip r:embed="rId3"/>
          <a:stretch>
            <a:fillRect/>
          </a:stretch>
        </p:blipFill>
        <p:spPr>
          <a:xfrm>
            <a:off x="9119276" y="317632"/>
            <a:ext cx="3072721" cy="6080317"/>
          </a:xfrm>
          <a:prstGeom prst="rect">
            <a:avLst/>
          </a:prstGeom>
        </p:spPr>
      </p:pic>
      <p:sp>
        <p:nvSpPr>
          <p:cNvPr id="10" name="Rounded Rectangle 9"/>
          <p:cNvSpPr/>
          <p:nvPr/>
        </p:nvSpPr>
        <p:spPr>
          <a:xfrm>
            <a:off x="10805702" y="299919"/>
            <a:ext cx="1245412" cy="429104"/>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Rounded Rectangle 13"/>
          <p:cNvSpPr/>
          <p:nvPr/>
        </p:nvSpPr>
        <p:spPr>
          <a:xfrm>
            <a:off x="9898802" y="2230383"/>
            <a:ext cx="1708692" cy="429104"/>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Rounded Rectangle 14"/>
          <p:cNvSpPr/>
          <p:nvPr/>
        </p:nvSpPr>
        <p:spPr>
          <a:xfrm>
            <a:off x="9930213" y="2974890"/>
            <a:ext cx="1708689" cy="424375"/>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Rectangle 15"/>
          <p:cNvSpPr/>
          <p:nvPr/>
        </p:nvSpPr>
        <p:spPr>
          <a:xfrm>
            <a:off x="606106" y="1206267"/>
            <a:ext cx="8183110" cy="1077218"/>
          </a:xfrm>
          <a:prstGeom prst="rect">
            <a:avLst/>
          </a:prstGeom>
        </p:spPr>
        <p:txBody>
          <a:bodyPr wrap="squar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Application: Long-term DEM generation based on historical topographic maps</a:t>
            </a:r>
          </a:p>
        </p:txBody>
      </p:sp>
      <p:grpSp>
        <p:nvGrpSpPr>
          <p:cNvPr id="12" name="Group 23"/>
          <p:cNvGrpSpPr>
            <a:grpSpLocks/>
          </p:cNvGrpSpPr>
          <p:nvPr/>
        </p:nvGrpSpPr>
        <p:grpSpPr bwMode="auto">
          <a:xfrm>
            <a:off x="593370" y="2457712"/>
            <a:ext cx="6369384" cy="3940237"/>
            <a:chOff x="-3924944" y="-1035496"/>
            <a:chExt cx="8336756" cy="5157788"/>
          </a:xfrm>
        </p:grpSpPr>
        <p:pic>
          <p:nvPicPr>
            <p:cNvPr id="1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944" y="-1035496"/>
              <a:ext cx="8336756"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2"/>
            <p:cNvSpPr txBox="1">
              <a:spLocks noChangeArrowheads="1"/>
            </p:cNvSpPr>
            <p:nvPr/>
          </p:nvSpPr>
          <p:spPr bwMode="auto">
            <a:xfrm>
              <a:off x="1424914" y="-1035496"/>
              <a:ext cx="2972544" cy="36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50000"/>
                </a:spcBef>
                <a:buFontTx/>
                <a:buNone/>
              </a:pPr>
              <a:r>
                <a:rPr lang="de-CH" altLang="de-DE" sz="1200" b="1" dirty="0"/>
                <a:t>Dufourkarte MTB 1859</a:t>
              </a:r>
            </a:p>
          </p:txBody>
        </p:sp>
      </p:grpSp>
      <p:sp>
        <p:nvSpPr>
          <p:cNvPr id="6" name="Rectangle 5"/>
          <p:cNvSpPr/>
          <p:nvPr/>
        </p:nvSpPr>
        <p:spPr>
          <a:xfrm>
            <a:off x="369451" y="317632"/>
            <a:ext cx="11822549" cy="1446550"/>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generation: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map digitization</a:t>
            </a:r>
          </a:p>
          <a:p>
            <a:endPar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86674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3" name="Rectangle 3"/>
          <p:cNvSpPr txBox="1">
            <a:spLocks noChangeArrowheads="1"/>
          </p:cNvSpPr>
          <p:nvPr/>
        </p:nvSpPr>
        <p:spPr>
          <a:xfrm>
            <a:off x="606104" y="1791042"/>
            <a:ext cx="11120675" cy="41573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3763" lvl="1" indent="-350838">
              <a:lnSpc>
                <a:spcPct val="100000"/>
              </a:lnSpc>
              <a:spcBef>
                <a:spcPts val="0"/>
              </a:spcBef>
              <a:buFont typeface="Segoe UI" panose="020B0502040204020203" pitchFamily="34" charset="0"/>
              <a:buChar char="–"/>
            </a:pPr>
            <a:endParaRPr lang="en-GB" altLang="nb-NO" sz="28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endParaRPr lang="en-GB"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endParaRPr lang="en-GB" altLang="nb-NO" sz="28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6" name="Rectangle 15"/>
          <p:cNvSpPr/>
          <p:nvPr/>
        </p:nvSpPr>
        <p:spPr>
          <a:xfrm>
            <a:off x="606106" y="1206267"/>
            <a:ext cx="8183110" cy="1077218"/>
          </a:xfrm>
          <a:prstGeom prst="rect">
            <a:avLst/>
          </a:prstGeom>
        </p:spPr>
        <p:txBody>
          <a:bodyPr wrap="squar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Application: Long-term DEM generation based on historical topographic maps</a:t>
            </a: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generation: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map digitization</a:t>
            </a:r>
          </a:p>
        </p:txBody>
      </p:sp>
      <p:grpSp>
        <p:nvGrpSpPr>
          <p:cNvPr id="8" name="Group 17"/>
          <p:cNvGrpSpPr>
            <a:grpSpLocks noChangeAspect="1"/>
          </p:cNvGrpSpPr>
          <p:nvPr/>
        </p:nvGrpSpPr>
        <p:grpSpPr bwMode="auto">
          <a:xfrm>
            <a:off x="465221" y="3906757"/>
            <a:ext cx="4441757" cy="2752805"/>
            <a:chOff x="-976312" y="1223540"/>
            <a:chExt cx="8322469" cy="5157788"/>
          </a:xfrm>
        </p:grpSpPr>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12" y="1223540"/>
              <a:ext cx="8322469"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2"/>
            <p:cNvSpPr txBox="1">
              <a:spLocks noChangeArrowheads="1"/>
            </p:cNvSpPr>
            <p:nvPr/>
          </p:nvSpPr>
          <p:spPr bwMode="auto">
            <a:xfrm>
              <a:off x="4357026" y="1226628"/>
              <a:ext cx="29725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50000"/>
                </a:spcBef>
                <a:buFontTx/>
                <a:buNone/>
              </a:pPr>
              <a:r>
                <a:rPr lang="de-CH" altLang="de-DE" sz="1200" b="1"/>
                <a:t>Swisstopo Karte 1977</a:t>
              </a:r>
            </a:p>
          </p:txBody>
        </p:sp>
      </p:grpSp>
      <p:grpSp>
        <p:nvGrpSpPr>
          <p:cNvPr id="12" name="Group 23"/>
          <p:cNvGrpSpPr>
            <a:grpSpLocks noChangeAspect="1"/>
          </p:cNvGrpSpPr>
          <p:nvPr/>
        </p:nvGrpSpPr>
        <p:grpSpPr bwMode="auto">
          <a:xfrm>
            <a:off x="465221" y="1110458"/>
            <a:ext cx="4441757" cy="2746920"/>
            <a:chOff x="-3924944" y="-1035496"/>
            <a:chExt cx="8336756" cy="5157788"/>
          </a:xfrm>
        </p:grpSpPr>
        <p:pic>
          <p:nvPicPr>
            <p:cNvPr id="14"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944" y="-1035496"/>
              <a:ext cx="8336756"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22"/>
            <p:cNvSpPr txBox="1">
              <a:spLocks noChangeArrowheads="1"/>
            </p:cNvSpPr>
            <p:nvPr/>
          </p:nvSpPr>
          <p:spPr bwMode="auto">
            <a:xfrm>
              <a:off x="1424914" y="-1035496"/>
              <a:ext cx="29725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50000"/>
                </a:spcBef>
                <a:buFontTx/>
                <a:buNone/>
              </a:pPr>
              <a:r>
                <a:rPr lang="de-CH" altLang="de-DE" sz="1200" b="1"/>
                <a:t>Dufourkarte MTB 1862</a:t>
              </a:r>
            </a:p>
          </p:txBody>
        </p:sp>
      </p:gr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4696" y="1112838"/>
            <a:ext cx="6739658" cy="5516562"/>
          </a:xfrm>
          <a:prstGeom prst="rect">
            <a:avLst/>
          </a:prstGeom>
        </p:spPr>
      </p:pic>
    </p:spTree>
    <p:extLst>
      <p:ext uri="{BB962C8B-B14F-4D97-AF65-F5344CB8AC3E}">
        <p14:creationId xmlns:p14="http://schemas.microsoft.com/office/powerpoint/2010/main" val="1753811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94" b="38147"/>
          <a:stretch/>
        </p:blipFill>
        <p:spPr>
          <a:xfrm>
            <a:off x="0" y="-1505"/>
            <a:ext cx="12192000" cy="5655099"/>
          </a:xfrm>
          <a:prstGeom prst="rect">
            <a:avLst/>
          </a:prstGeom>
        </p:spPr>
      </p:pic>
      <p:sp>
        <p:nvSpPr>
          <p:cNvPr id="6" name="Rectangle 5"/>
          <p:cNvSpPr/>
          <p:nvPr/>
        </p:nvSpPr>
        <p:spPr>
          <a:xfrm>
            <a:off x="0" y="-1505"/>
            <a:ext cx="12192000" cy="6859505"/>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pic>
        <p:nvPicPr>
          <p:cNvPr id="5" name="Picture 2" descr="http://global.oup.com/academic/covers/uk/pop-up/97801987428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38" y="600077"/>
            <a:ext cx="4297362" cy="587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5410199" y="730323"/>
            <a:ext cx="6666571" cy="1815882"/>
          </a:xfrm>
          <a:prstGeom prst="rect">
            <a:avLst/>
          </a:prstGeom>
        </p:spPr>
        <p:txBody>
          <a:bodyPr wrap="square">
            <a:spAutoFit/>
          </a:bodyPr>
          <a:lstStyle/>
          <a:p>
            <a:pPr marL="457200" indent="-457200">
              <a:buFont typeface="Arial" panose="020B0604020202020204" pitchFamily="34" charset="0"/>
              <a:buChar cha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Reference text book: </a:t>
            </a:r>
          </a:p>
          <a:p>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t>
            </a:r>
            <a:r>
              <a:rPr lang="en-US" altLang="nb-NO" sz="2800" i="1" dirty="0">
                <a:latin typeface="Yu Gothic UI" panose="020B0500000000000000" pitchFamily="34" charset="-128"/>
                <a:ea typeface="Yu Gothic UI" panose="020B0500000000000000" pitchFamily="34" charset="-128"/>
                <a:cs typeface="Segoe UI" panose="020B0502040204020203" pitchFamily="34" charset="0"/>
              </a:rPr>
              <a:t>Geographical information systems</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(not available online)</a:t>
            </a:r>
          </a:p>
          <a:p>
            <a:pPr marL="914400" lvl="1" indent="-457200">
              <a:buFont typeface="Courier New" panose="02070309020205020404" pitchFamily="49" charset="0"/>
              <a:buChar char="o"/>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Chapter 11</a:t>
            </a:r>
          </a:p>
        </p:txBody>
      </p:sp>
    </p:spTree>
    <p:extLst>
      <p:ext uri="{BB962C8B-B14F-4D97-AF65-F5344CB8AC3E}">
        <p14:creationId xmlns:p14="http://schemas.microsoft.com/office/powerpoint/2010/main" val="1562370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generation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8" name="Rectangle 7"/>
          <p:cNvSpPr/>
          <p:nvPr/>
        </p:nvSpPr>
        <p:spPr>
          <a:xfrm>
            <a:off x="606105" y="1206267"/>
            <a:ext cx="10389383" cy="584775"/>
          </a:xfrm>
          <a:prstGeom prst="rect">
            <a:avLst/>
          </a:prstGeom>
        </p:spPr>
        <p:txBody>
          <a:bodyPr wrap="non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Elevation raster – matrix with elevation information</a:t>
            </a:r>
          </a:p>
        </p:txBody>
      </p:sp>
      <p:sp>
        <p:nvSpPr>
          <p:cNvPr id="13" name="Rectangle 3"/>
          <p:cNvSpPr txBox="1">
            <a:spLocks noChangeArrowheads="1"/>
          </p:cNvSpPr>
          <p:nvPr/>
        </p:nvSpPr>
        <p:spPr>
          <a:xfrm>
            <a:off x="606104" y="1791042"/>
            <a:ext cx="11120675" cy="41573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cs typeface="Segoe UI" panose="020B0502040204020203" pitchFamily="34" charset="0"/>
              </a:rPr>
              <a:t>Most common representation of the elevation</a:t>
            </a:r>
          </a:p>
          <a:p>
            <a:pPr marL="893763" lvl="1" indent="-350838">
              <a:lnSpc>
                <a:spcPct val="100000"/>
              </a:lnSpc>
              <a:spcBef>
                <a:spcPts val="0"/>
              </a:spcBef>
              <a:buFont typeface="Segoe UI" panose="020B0502040204020203" pitchFamily="34" charset="0"/>
              <a:buChar char="–"/>
            </a:pPr>
            <a:endParaRPr lang="en-GB" altLang="nb-NO" sz="11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Easy analyses and modelling</a:t>
            </a:r>
          </a:p>
          <a:p>
            <a:pPr marL="893763" lvl="1" indent="-350838">
              <a:lnSpc>
                <a:spcPct val="100000"/>
              </a:lnSpc>
              <a:spcBef>
                <a:spcPts val="0"/>
              </a:spcBef>
              <a:buFont typeface="Segoe UI" panose="020B0502040204020203" pitchFamily="34" charset="0"/>
              <a:buChar char="–"/>
            </a:pPr>
            <a:endParaRPr lang="en-GB" altLang="nb-NO" sz="11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Rigid data structure (i.e. resolution)</a:t>
            </a:r>
          </a:p>
          <a:p>
            <a:pPr marL="893763" lvl="1" indent="-350838">
              <a:lnSpc>
                <a:spcPct val="100000"/>
              </a:lnSpc>
              <a:spcBef>
                <a:spcPts val="0"/>
              </a:spcBef>
              <a:buFont typeface="Segoe UI" panose="020B0502040204020203" pitchFamily="34" charset="0"/>
              <a:buChar char="–"/>
            </a:pPr>
            <a:endParaRPr lang="en-GB" altLang="nb-NO" sz="11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altLang="nb-NO" sz="2800" dirty="0">
                <a:latin typeface="Yu Gothic UI" panose="020B0500000000000000" pitchFamily="34" charset="-128"/>
                <a:ea typeface="Yu Gothic UI" panose="020B0500000000000000" pitchFamily="34" charset="-128"/>
              </a:rPr>
              <a:t>Limited adaption to topographic structures</a:t>
            </a:r>
          </a:p>
          <a:p>
            <a:pPr marL="893763" lvl="1" indent="-350838">
              <a:lnSpc>
                <a:spcPct val="100000"/>
              </a:lnSpc>
              <a:spcBef>
                <a:spcPts val="0"/>
              </a:spcBef>
              <a:buFont typeface="Segoe UI" panose="020B0502040204020203" pitchFamily="34" charset="0"/>
              <a:buChar char="–"/>
            </a:pPr>
            <a:endParaRPr lang="en-GB" sz="11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GB" sz="2800" dirty="0">
                <a:latin typeface="Yu Gothic UI" panose="020B0500000000000000" pitchFamily="34" charset="-128"/>
                <a:ea typeface="Yu Gothic UI" panose="020B0500000000000000" pitchFamily="34" charset="-128"/>
              </a:rPr>
              <a:t>The topographic surface height </a:t>
            </a:r>
            <a:r>
              <a:rPr lang="en-GB" sz="2800" b="1" i="1" dirty="0">
                <a:latin typeface="Yu Gothic UI" panose="020B0500000000000000" pitchFamily="34" charset="-128"/>
                <a:ea typeface="Yu Gothic UI" panose="020B0500000000000000" pitchFamily="34" charset="-128"/>
                <a:cs typeface="Times New Roman" panose="02020603050405020304" pitchFamily="18" charset="0"/>
              </a:rPr>
              <a:t>z</a:t>
            </a:r>
            <a:r>
              <a:rPr lang="en-GB" sz="2800" dirty="0">
                <a:latin typeface="Yu Gothic UI" panose="020B0500000000000000" pitchFamily="34" charset="-128"/>
                <a:ea typeface="Yu Gothic UI" panose="020B0500000000000000" pitchFamily="34" charset="-128"/>
              </a:rPr>
              <a:t> is a function of </a:t>
            </a:r>
            <a:r>
              <a:rPr lang="en-GB" sz="2800" dirty="0" err="1">
                <a:latin typeface="Yu Gothic UI" panose="020B0500000000000000" pitchFamily="34" charset="-128"/>
                <a:ea typeface="Yu Gothic UI" panose="020B0500000000000000" pitchFamily="34" charset="-128"/>
              </a:rPr>
              <a:t>planimetric</a:t>
            </a:r>
            <a:r>
              <a:rPr lang="en-GB" sz="2800" dirty="0">
                <a:latin typeface="Yu Gothic UI" panose="020B0500000000000000" pitchFamily="34" charset="-128"/>
                <a:ea typeface="Yu Gothic UI" panose="020B0500000000000000" pitchFamily="34" charset="-128"/>
              </a:rPr>
              <a:t> coordinates</a:t>
            </a:r>
            <a:endParaRPr lang="en-GB" sz="1400" dirty="0">
              <a:latin typeface="Yu Gothic UI" panose="020B0500000000000000" pitchFamily="34" charset="-128"/>
              <a:ea typeface="Yu Gothic UI" panose="020B0500000000000000" pitchFamily="34" charset="-128"/>
            </a:endParaRPr>
          </a:p>
          <a:p>
            <a:pPr marL="0" indent="0">
              <a:lnSpc>
                <a:spcPct val="100000"/>
              </a:lnSpc>
              <a:buNone/>
            </a:pPr>
            <a:r>
              <a:rPr lang="en-GB" i="1" dirty="0">
                <a:latin typeface="Yu Gothic UI" panose="020B0500000000000000" pitchFamily="34" charset="-128"/>
                <a:ea typeface="Yu Gothic UI" panose="020B0500000000000000" pitchFamily="34" charset="-128"/>
                <a:cs typeface="Times New Roman" panose="02020603050405020304" pitchFamily="18" charset="0"/>
              </a:rPr>
              <a:t>				</a:t>
            </a:r>
            <a:r>
              <a:rPr lang="en-GB" sz="4000" i="1" dirty="0">
                <a:latin typeface="Yu Gothic UI" panose="020B0500000000000000" pitchFamily="34" charset="-128"/>
                <a:ea typeface="Yu Gothic UI" panose="020B0500000000000000" pitchFamily="34" charset="-128"/>
                <a:cs typeface="Times New Roman" panose="02020603050405020304" pitchFamily="18" charset="0"/>
              </a:rPr>
              <a:t>z = f(x, y)</a:t>
            </a:r>
            <a:endParaRPr lang="en-GB" altLang="nb-NO" sz="40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endParaRPr lang="en-GB" altLang="nb-NO" sz="28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endParaRPr lang="en-GB" altLang="nb-NO" sz="2800" dirty="0">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nSpc>
                <a:spcPct val="100000"/>
              </a:lnSpc>
              <a:spcBef>
                <a:spcPts val="0"/>
              </a:spcBef>
              <a:buFont typeface="Segoe UI" panose="020B0502040204020203" pitchFamily="34" charset="0"/>
              <a:buChar char="–"/>
            </a:pPr>
            <a:endParaRPr lang="en-GB" altLang="nb-NO" sz="28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324636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Comparison between lines, raster and TIN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9" name="Rectangle 3"/>
          <p:cNvSpPr txBox="1">
            <a:spLocks noChangeArrowheads="1"/>
          </p:cNvSpPr>
          <p:nvPr/>
        </p:nvSpPr>
        <p:spPr>
          <a:xfrm>
            <a:off x="606104" y="1142150"/>
            <a:ext cx="10955172"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DTM describes continuous topography (ground level)</a:t>
            </a:r>
          </a:p>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Different data model:</a:t>
            </a:r>
          </a:p>
          <a:p>
            <a:pPr marL="893763" lvl="1" indent="-350838" algn="just">
              <a:lnSpc>
                <a:spcPct val="100000"/>
              </a:lnSpc>
              <a:spcBef>
                <a:spcPts val="0"/>
              </a:spcBef>
              <a:buFont typeface="Segoe UI" panose="020B0502040204020203" pitchFamily="34" charset="0"/>
              <a:buChar char="–"/>
            </a:pPr>
            <a:r>
              <a:rPr lang="en-US" altLang="nb-NO" dirty="0">
                <a:latin typeface="Yu Gothic UI" panose="020B0500000000000000" pitchFamily="34" charset="-128"/>
                <a:ea typeface="Yu Gothic UI" panose="020B0500000000000000" pitchFamily="34" charset="-128"/>
                <a:cs typeface="Segoe UI" panose="020B0502040204020203" pitchFamily="34" charset="0"/>
              </a:rPr>
              <a:t>Raster (grid model) vs Vector (elevation curves or TIN)</a:t>
            </a:r>
          </a:p>
          <a:p>
            <a:pPr marL="0" lvl="0" indent="0" algn="just">
              <a:lnSpc>
                <a:spcPct val="100000"/>
              </a:lnSpc>
              <a:spcBef>
                <a:spcPts val="0"/>
              </a:spcBef>
              <a:buClr>
                <a:srgbClr val="1F7F79"/>
              </a:buClr>
              <a:buNone/>
            </a:pPr>
            <a:endParaRPr lang="en-US" altLang="nb-NO" sz="9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Resolution?</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Grid (cell) size = fixed distance between point heights</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Elevation curves: equidistance, vertical resolution</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TIN: variable resolution ≈ average point distance</a:t>
            </a:r>
          </a:p>
          <a:p>
            <a:pPr marL="0" lvl="0" indent="0" algn="just">
              <a:lnSpc>
                <a:spcPct val="100000"/>
              </a:lnSpc>
              <a:spcBef>
                <a:spcPts val="0"/>
              </a:spcBef>
              <a:buClr>
                <a:srgbClr val="1F7F79"/>
              </a:buClr>
              <a:buNone/>
            </a:pPr>
            <a:endParaRPr lang="en-US" altLang="nb-NO" sz="900" b="1" dirty="0">
              <a:solidFill>
                <a:prstClr val="black"/>
              </a:solidFill>
              <a:latin typeface="Yu Gothic UI" panose="020B0500000000000000" pitchFamily="34" charset="-128"/>
              <a:ea typeface="Yu Gothic UI" panose="020B0500000000000000" pitchFamily="34" charset="-128"/>
              <a:cs typeface="Segoe UI" panose="020B0502040204020203" pitchFamily="34" charset="0"/>
            </a:endParaRPr>
          </a:p>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Accuracy?</a:t>
            </a:r>
          </a:p>
          <a:p>
            <a:pPr marL="893763" lvl="1" indent="-350838">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Depends on measurement method (quality), density (quantity), roughness and topography (e.g. slope)</a:t>
            </a:r>
          </a:p>
          <a:p>
            <a:pPr marL="893763" lvl="1" indent="-350838" algn="just">
              <a:lnSpc>
                <a:spcPct val="100000"/>
              </a:lnSpc>
              <a:spcBef>
                <a:spcPts val="0"/>
              </a:spcBef>
              <a:buFont typeface="Segoe UI" panose="020B0502040204020203" pitchFamily="34" charset="0"/>
              <a:buChar char="–"/>
            </a:pPr>
            <a:r>
              <a:rPr lang="en-US" dirty="0">
                <a:solidFill>
                  <a:srgbClr val="000000"/>
                </a:solidFill>
                <a:latin typeface="Yu Gothic UI" panose="020B0500000000000000" pitchFamily="34" charset="-128"/>
                <a:ea typeface="Yu Gothic UI" panose="020B0500000000000000" pitchFamily="34" charset="-128"/>
              </a:rPr>
              <a:t>High resolution does not necessarily mean good DTM, but a good DTM needs high resolution (and accurate data!) To describe small feature</a:t>
            </a:r>
          </a:p>
          <a:p>
            <a:pPr marL="542925" lvl="1" indent="0" algn="just">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991383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8" name="Picture 7"/>
          <p:cNvPicPr>
            <a:picLocks noChangeAspect="1"/>
          </p:cNvPicPr>
          <p:nvPr/>
        </p:nvPicPr>
        <p:blipFill>
          <a:blip r:embed="rId3"/>
          <a:stretch>
            <a:fillRect/>
          </a:stretch>
        </p:blipFill>
        <p:spPr>
          <a:xfrm>
            <a:off x="7828999" y="877362"/>
            <a:ext cx="4363001" cy="5433864"/>
          </a:xfrm>
          <a:prstGeom prst="rect">
            <a:avLst/>
          </a:prstGeom>
        </p:spPr>
      </p:pic>
      <p:sp>
        <p:nvSpPr>
          <p:cNvPr id="20" name="Rectangle 3"/>
          <p:cNvSpPr txBox="1">
            <a:spLocks noChangeArrowheads="1"/>
          </p:cNvSpPr>
          <p:nvPr/>
        </p:nvSpPr>
        <p:spPr>
          <a:xfrm>
            <a:off x="606103" y="1142150"/>
            <a:ext cx="709410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The main tasks associated with DEM</a:t>
            </a:r>
          </a:p>
          <a:p>
            <a:pPr marL="893763" lvl="1" indent="-350838" algn="just">
              <a:lnSpc>
                <a:spcPct val="100000"/>
              </a:lnSpc>
              <a:spcBef>
                <a:spcPts val="0"/>
              </a:spcBef>
              <a:buFont typeface="Segoe UI" panose="020B0502040204020203" pitchFamily="34" charset="0"/>
              <a:buChar char="–"/>
            </a:pPr>
            <a:endParaRPr lang="en-US" sz="1100" dirty="0">
              <a:latin typeface="Yu Gothic UI" panose="020B0500000000000000" pitchFamily="34" charset="-128"/>
              <a:ea typeface="Yu Gothic UI" panose="020B0500000000000000" pitchFamily="34" charset="-128"/>
            </a:endParaRPr>
          </a:p>
          <a:p>
            <a:pPr marL="893763" lvl="1" indent="-350838" algn="just">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The </a:t>
            </a:r>
            <a:r>
              <a:rPr lang="en-US" u="sng" dirty="0">
                <a:latin typeface="Yu Gothic UI" panose="020B0500000000000000" pitchFamily="34" charset="-128"/>
                <a:ea typeface="Yu Gothic UI" panose="020B0500000000000000" pitchFamily="34" charset="-128"/>
              </a:rPr>
              <a:t>applications should guide data captur</a:t>
            </a:r>
            <a:r>
              <a:rPr lang="en-US" dirty="0">
                <a:latin typeface="Yu Gothic UI" panose="020B0500000000000000" pitchFamily="34" charset="-128"/>
                <a:ea typeface="Yu Gothic UI" panose="020B0500000000000000" pitchFamily="34" charset="-128"/>
              </a:rPr>
              <a:t>e </a:t>
            </a:r>
          </a:p>
          <a:p>
            <a:pPr marL="893763" lvl="1" indent="-350838" algn="just">
              <a:lnSpc>
                <a:spcPct val="100000"/>
              </a:lnSpc>
              <a:spcBef>
                <a:spcPts val="0"/>
              </a:spcBef>
              <a:buFont typeface="Segoe UI" panose="020B0502040204020203" pitchFamily="34" charset="0"/>
              <a:buChar char="–"/>
            </a:pPr>
            <a:endParaRPr lang="en-US" dirty="0">
              <a:latin typeface="Yu Gothic UI" panose="020B0500000000000000" pitchFamily="34" charset="-128"/>
              <a:ea typeface="Yu Gothic UI" panose="020B0500000000000000" pitchFamily="34" charset="-128"/>
            </a:endParaRPr>
          </a:p>
          <a:p>
            <a:pPr marL="542925" lvl="1" indent="0" algn="just">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2" name="Rectangle 1"/>
          <p:cNvSpPr/>
          <p:nvPr/>
        </p:nvSpPr>
        <p:spPr>
          <a:xfrm>
            <a:off x="606102" y="2544987"/>
            <a:ext cx="7094107" cy="3046988"/>
          </a:xfrm>
          <a:prstGeom prst="rect">
            <a:avLst/>
          </a:prstGeom>
        </p:spPr>
        <p:txBody>
          <a:bodyPr wrap="square">
            <a:spAutoFit/>
          </a:bodyPr>
          <a:lstStyle/>
          <a:p>
            <a:pPr marL="893763" lvl="1" indent="-350838" algn="just">
              <a:lnSpc>
                <a:spcPct val="100000"/>
              </a:lnSpc>
              <a:spcBef>
                <a:spcPts val="0"/>
              </a:spcBef>
              <a:buFont typeface="Segoe UI" panose="020B0502040204020203" pitchFamily="34" charset="0"/>
              <a:buChar char="–"/>
            </a:pPr>
            <a:r>
              <a:rPr lang="en-US" sz="2400" dirty="0">
                <a:latin typeface="Yu Gothic UI" panose="020B0500000000000000" pitchFamily="34" charset="-128"/>
                <a:ea typeface="Yu Gothic UI" panose="020B0500000000000000" pitchFamily="34" charset="-128"/>
              </a:rPr>
              <a:t>The </a:t>
            </a:r>
            <a:r>
              <a:rPr lang="en-US" sz="2400" b="1" dirty="0">
                <a:latin typeface="Yu Gothic UI" panose="020B0500000000000000" pitchFamily="34" charset="-128"/>
                <a:ea typeface="Yu Gothic UI" panose="020B0500000000000000" pitchFamily="34" charset="-128"/>
              </a:rPr>
              <a:t>resolution</a:t>
            </a:r>
            <a:r>
              <a:rPr lang="en-US" sz="2400" dirty="0">
                <a:latin typeface="Yu Gothic UI" panose="020B0500000000000000" pitchFamily="34" charset="-128"/>
                <a:ea typeface="Yu Gothic UI" panose="020B0500000000000000" pitchFamily="34" charset="-128"/>
              </a:rPr>
              <a:t> of </a:t>
            </a:r>
            <a:r>
              <a:rPr lang="en-US" sz="2400" b="1" dirty="0">
                <a:latin typeface="Yu Gothic UI" panose="020B0500000000000000" pitchFamily="34" charset="-128"/>
                <a:ea typeface="Yu Gothic UI" panose="020B0500000000000000" pitchFamily="34" charset="-128"/>
              </a:rPr>
              <a:t>data</a:t>
            </a:r>
            <a:r>
              <a:rPr lang="en-US" sz="2400" dirty="0">
                <a:latin typeface="Yu Gothic UI" panose="020B0500000000000000" pitchFamily="34" charset="-128"/>
                <a:ea typeface="Yu Gothic UI" panose="020B0500000000000000" pitchFamily="34" charset="-128"/>
              </a:rPr>
              <a:t> source should guide the choice of </a:t>
            </a:r>
            <a:r>
              <a:rPr lang="en-US" sz="2400" b="1" dirty="0">
                <a:latin typeface="Yu Gothic UI" panose="020B0500000000000000" pitchFamily="34" charset="-128"/>
                <a:ea typeface="Yu Gothic UI" panose="020B0500000000000000" pitchFamily="34" charset="-128"/>
              </a:rPr>
              <a:t>resolution</a:t>
            </a:r>
            <a:r>
              <a:rPr lang="en-US" sz="2400" dirty="0">
                <a:latin typeface="Yu Gothic UI" panose="020B0500000000000000" pitchFamily="34" charset="-128"/>
                <a:ea typeface="Yu Gothic UI" panose="020B0500000000000000" pitchFamily="34" charset="-128"/>
              </a:rPr>
              <a:t> of generated </a:t>
            </a:r>
            <a:r>
              <a:rPr lang="en-US" sz="2400" b="1" dirty="0">
                <a:latin typeface="Yu Gothic UI" panose="020B0500000000000000" pitchFamily="34" charset="-128"/>
                <a:ea typeface="Yu Gothic UI" panose="020B0500000000000000" pitchFamily="34" charset="-128"/>
              </a:rPr>
              <a:t>DEMs</a:t>
            </a:r>
          </a:p>
          <a:p>
            <a:pPr marL="893763" lvl="1" indent="-350838" algn="just">
              <a:buFont typeface="Segoe UI" panose="020B0502040204020203" pitchFamily="34" charset="0"/>
              <a:buChar char="–"/>
            </a:pPr>
            <a:endParaRPr lang="en-US" sz="2400" dirty="0">
              <a:latin typeface="Yu Gothic UI" panose="020B0500000000000000" pitchFamily="34" charset="-128"/>
              <a:ea typeface="Yu Gothic UI" panose="020B0500000000000000" pitchFamily="34" charset="-128"/>
            </a:endParaRPr>
          </a:p>
          <a:p>
            <a:pPr marL="893763" lvl="1" indent="-350838" algn="just">
              <a:buFont typeface="Segoe UI" panose="020B0502040204020203" pitchFamily="34" charset="0"/>
              <a:buChar char="–"/>
            </a:pPr>
            <a:r>
              <a:rPr lang="en-US" sz="2400" dirty="0">
                <a:latin typeface="Yu Gothic UI" panose="020B0500000000000000" pitchFamily="34" charset="-128"/>
                <a:ea typeface="Yu Gothic UI" panose="020B0500000000000000" pitchFamily="34" charset="-128"/>
              </a:rPr>
              <a:t>The </a:t>
            </a:r>
            <a:r>
              <a:rPr lang="en-US" sz="2400" b="1" dirty="0">
                <a:latin typeface="Yu Gothic UI" panose="020B0500000000000000" pitchFamily="34" charset="-128"/>
                <a:ea typeface="Yu Gothic UI" panose="020B0500000000000000" pitchFamily="34" charset="-128"/>
              </a:rPr>
              <a:t>resolution</a:t>
            </a:r>
            <a:r>
              <a:rPr lang="en-US" sz="2400" dirty="0">
                <a:latin typeface="Yu Gothic UI" panose="020B0500000000000000" pitchFamily="34" charset="-128"/>
                <a:ea typeface="Yu Gothic UI" panose="020B0500000000000000" pitchFamily="34" charset="-128"/>
              </a:rPr>
              <a:t> of </a:t>
            </a:r>
            <a:r>
              <a:rPr lang="en-US" sz="2400" b="1" dirty="0">
                <a:latin typeface="Yu Gothic UI" panose="020B0500000000000000" pitchFamily="34" charset="-128"/>
                <a:ea typeface="Yu Gothic UI" panose="020B0500000000000000" pitchFamily="34" charset="-128"/>
              </a:rPr>
              <a:t>DEM</a:t>
            </a:r>
            <a:r>
              <a:rPr lang="en-US" sz="2400" dirty="0">
                <a:latin typeface="Yu Gothic UI" panose="020B0500000000000000" pitchFamily="34" charset="-128"/>
                <a:ea typeface="Yu Gothic UI" panose="020B0500000000000000" pitchFamily="34" charset="-128"/>
              </a:rPr>
              <a:t> should be matched to the </a:t>
            </a:r>
            <a:r>
              <a:rPr lang="en-US" sz="2400" b="1" dirty="0">
                <a:latin typeface="Yu Gothic UI" panose="020B0500000000000000" pitchFamily="34" charset="-128"/>
                <a:ea typeface="Yu Gothic UI" panose="020B0500000000000000" pitchFamily="34" charset="-128"/>
              </a:rPr>
              <a:t>natural scales </a:t>
            </a:r>
            <a:r>
              <a:rPr lang="en-US" sz="2400" dirty="0">
                <a:latin typeface="Yu Gothic UI" panose="020B0500000000000000" pitchFamily="34" charset="-128"/>
                <a:ea typeface="Yu Gothic UI" panose="020B0500000000000000" pitchFamily="34" charset="-128"/>
              </a:rPr>
              <a:t>of terrain-dependent applications</a:t>
            </a:r>
          </a:p>
          <a:p>
            <a:pPr marL="542925" lvl="1" algn="just">
              <a:lnSpc>
                <a:spcPct val="100000"/>
              </a:lnSpc>
              <a:spcBef>
                <a:spcPts val="0"/>
              </a:spcBef>
            </a:pPr>
            <a:endParaRPr lang="en-US" sz="2400" b="1" dirty="0">
              <a:latin typeface="Yu Gothic UI" panose="020B0500000000000000" pitchFamily="34" charset="-128"/>
              <a:ea typeface="Yu Gothic UI" panose="020B0500000000000000" pitchFamily="34" charset="-128"/>
            </a:endParaRPr>
          </a:p>
          <a:p>
            <a:pPr marL="893763" lvl="1" indent="-350838" algn="just">
              <a:lnSpc>
                <a:spcPct val="100000"/>
              </a:lnSpc>
              <a:spcBef>
                <a:spcPts val="0"/>
              </a:spcBef>
              <a:buFont typeface="Segoe UI" panose="020B0502040204020203" pitchFamily="34" charset="0"/>
              <a:buChar char="–"/>
            </a:pPr>
            <a:endParaRPr lang="en-US" sz="2400" dirty="0">
              <a:latin typeface="Yu Gothic UI" panose="020B0500000000000000" pitchFamily="34" charset="-128"/>
              <a:ea typeface="Yu Gothic UI" panose="020B0500000000000000" pitchFamily="34" charset="-128"/>
            </a:endParaRPr>
          </a:p>
        </p:txBody>
      </p:sp>
      <p:sp>
        <p:nvSpPr>
          <p:cNvPr id="3" name="Rectangle 2"/>
          <p:cNvSpPr/>
          <p:nvPr/>
        </p:nvSpPr>
        <p:spPr>
          <a:xfrm>
            <a:off x="583703" y="4651186"/>
            <a:ext cx="6957833" cy="1569660"/>
          </a:xfrm>
          <a:prstGeom prst="rect">
            <a:avLst/>
          </a:prstGeom>
        </p:spPr>
        <p:txBody>
          <a:bodyPr wrap="square">
            <a:spAutoFit/>
          </a:bodyPr>
          <a:lstStyle/>
          <a:p>
            <a:pPr marL="542925" lvl="1" algn="just">
              <a:lnSpc>
                <a:spcPct val="100000"/>
              </a:lnSpc>
              <a:spcBef>
                <a:spcPts val="0"/>
              </a:spcBef>
            </a:pPr>
            <a:endParaRPr lang="en-US" sz="2400" dirty="0">
              <a:latin typeface="Yu Gothic UI" panose="020B0500000000000000" pitchFamily="34" charset="-128"/>
              <a:ea typeface="Yu Gothic UI" panose="020B0500000000000000" pitchFamily="34" charset="-128"/>
            </a:endParaRPr>
          </a:p>
          <a:p>
            <a:pPr marL="893763" lvl="1" indent="-350838" algn="just">
              <a:buFont typeface="Segoe UI" panose="020B0502040204020203" pitchFamily="34" charset="0"/>
              <a:buChar char="–"/>
            </a:pPr>
            <a:r>
              <a:rPr lang="en-US" sz="2400" dirty="0">
                <a:latin typeface="Yu Gothic UI" panose="020B0500000000000000" pitchFamily="34" charset="-128"/>
                <a:ea typeface="Yu Gothic UI" panose="020B0500000000000000" pitchFamily="34" charset="-128"/>
              </a:rPr>
              <a:t>Analysis of the errors associated with these data sources is an essential part of DEM generation.</a:t>
            </a:r>
          </a:p>
        </p:txBody>
      </p:sp>
    </p:spTree>
    <p:extLst>
      <p:ext uri="{BB962C8B-B14F-4D97-AF65-F5344CB8AC3E}">
        <p14:creationId xmlns:p14="http://schemas.microsoft.com/office/powerpoint/2010/main" val="214741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8" name="Picture 7"/>
          <p:cNvPicPr>
            <a:picLocks noChangeAspect="1"/>
          </p:cNvPicPr>
          <p:nvPr/>
        </p:nvPicPr>
        <p:blipFill>
          <a:blip r:embed="rId3"/>
          <a:stretch>
            <a:fillRect/>
          </a:stretch>
        </p:blipFill>
        <p:spPr>
          <a:xfrm>
            <a:off x="7828999" y="877362"/>
            <a:ext cx="4363001" cy="5433864"/>
          </a:xfrm>
          <a:prstGeom prst="rect">
            <a:avLst/>
          </a:prstGeom>
        </p:spPr>
      </p:pic>
      <p:sp>
        <p:nvSpPr>
          <p:cNvPr id="20" name="Rectangle 3"/>
          <p:cNvSpPr txBox="1">
            <a:spLocks noChangeArrowheads="1"/>
          </p:cNvSpPr>
          <p:nvPr/>
        </p:nvSpPr>
        <p:spPr>
          <a:xfrm>
            <a:off x="606103" y="1142150"/>
            <a:ext cx="7222896" cy="52586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GB" altLang="nb-NO" b="1" dirty="0">
                <a:latin typeface="Yu Gothic UI" panose="020B0500000000000000" pitchFamily="34" charset="-128"/>
                <a:ea typeface="Yu Gothic UI" panose="020B0500000000000000" pitchFamily="34" charset="-128"/>
                <a:cs typeface="Segoe UI" panose="020B0502040204020203" pitchFamily="34" charset="0"/>
              </a:rPr>
              <a:t>Some questions to answer when  choosing the data and interpolation method:</a:t>
            </a:r>
          </a:p>
          <a:p>
            <a:pPr marL="893763" lvl="1" indent="-350838" algn="just">
              <a:lnSpc>
                <a:spcPct val="100000"/>
              </a:lnSpc>
              <a:spcBef>
                <a:spcPts val="0"/>
              </a:spcBef>
              <a:buFont typeface="Segoe UI" panose="020B0502040204020203" pitchFamily="34" charset="0"/>
              <a:buChar char="–"/>
            </a:pPr>
            <a:endParaRPr lang="en-GB" sz="1100" dirty="0">
              <a:latin typeface="Yu Gothic UI" panose="020B0500000000000000" pitchFamily="34" charset="-128"/>
              <a:ea typeface="Yu Gothic UI" panose="020B0500000000000000" pitchFamily="34" charset="-128"/>
            </a:endParaRPr>
          </a:p>
          <a:p>
            <a:pPr marL="893763" lvl="1" indent="-350838" algn="just">
              <a:lnSpc>
                <a:spcPct val="100000"/>
              </a:lnSpc>
              <a:spcBef>
                <a:spcPts val="0"/>
              </a:spcBef>
              <a:buFont typeface="Segoe UI" panose="020B0502040204020203" pitchFamily="34" charset="0"/>
              <a:buChar char="–"/>
            </a:pPr>
            <a:r>
              <a:rPr lang="en-GB" sz="2300" dirty="0">
                <a:latin typeface="Yu Gothic UI" panose="020B0500000000000000" pitchFamily="34" charset="-128"/>
                <a:ea typeface="Yu Gothic UI" panose="020B0500000000000000" pitchFamily="34" charset="-128"/>
              </a:rPr>
              <a:t>What is the area I have to reconstruct?</a:t>
            </a:r>
          </a:p>
          <a:p>
            <a:pPr marL="893763" lvl="1" indent="-350838" algn="just">
              <a:lnSpc>
                <a:spcPct val="100000"/>
              </a:lnSpc>
              <a:spcBef>
                <a:spcPts val="0"/>
              </a:spcBef>
              <a:buFont typeface="Segoe UI" panose="020B0502040204020203" pitchFamily="34" charset="0"/>
              <a:buChar char="–"/>
            </a:pPr>
            <a:r>
              <a:rPr lang="en-GB" sz="2300" dirty="0">
                <a:latin typeface="Yu Gothic UI" panose="020B0500000000000000" pitchFamily="34" charset="-128"/>
                <a:ea typeface="Yu Gothic UI" panose="020B0500000000000000" pitchFamily="34" charset="-128"/>
              </a:rPr>
              <a:t>What is the topography of my area (e.g. elevation, roughness, slope, vegetation, land cover, etc.)?</a:t>
            </a:r>
          </a:p>
          <a:p>
            <a:pPr marL="893763" lvl="1" indent="-350838" algn="just">
              <a:lnSpc>
                <a:spcPct val="100000"/>
              </a:lnSpc>
              <a:spcBef>
                <a:spcPts val="0"/>
              </a:spcBef>
              <a:buFont typeface="Segoe UI" panose="020B0502040204020203" pitchFamily="34" charset="0"/>
              <a:buChar char="–"/>
            </a:pPr>
            <a:r>
              <a:rPr lang="en-GB" sz="2300" dirty="0">
                <a:latin typeface="Yu Gothic UI" panose="020B0500000000000000" pitchFamily="34" charset="-128"/>
                <a:ea typeface="Yu Gothic UI" panose="020B0500000000000000" pitchFamily="34" charset="-128"/>
              </a:rPr>
              <a:t>What do I need to </a:t>
            </a:r>
            <a:r>
              <a:rPr lang="en-GB" sz="2300" dirty="0" err="1">
                <a:latin typeface="Yu Gothic UI" panose="020B0500000000000000" pitchFamily="34" charset="-128"/>
                <a:ea typeface="Yu Gothic UI" panose="020B0500000000000000" pitchFamily="34" charset="-128"/>
              </a:rPr>
              <a:t>analyze</a:t>
            </a:r>
            <a:r>
              <a:rPr lang="en-GB" sz="2300" dirty="0">
                <a:latin typeface="Yu Gothic UI" panose="020B0500000000000000" pitchFamily="34" charset="-128"/>
                <a:ea typeface="Yu Gothic UI" panose="020B0500000000000000" pitchFamily="34" charset="-128"/>
              </a:rPr>
              <a:t> (volume, river dynamics, glacier mass balance, soil erosion, etc…)</a:t>
            </a:r>
          </a:p>
          <a:p>
            <a:pPr marL="893763" lvl="1" indent="-350838" algn="just">
              <a:lnSpc>
                <a:spcPct val="100000"/>
              </a:lnSpc>
              <a:spcBef>
                <a:spcPts val="0"/>
              </a:spcBef>
              <a:buFont typeface="Segoe UI" panose="020B0502040204020203" pitchFamily="34" charset="0"/>
              <a:buChar char="–"/>
            </a:pPr>
            <a:r>
              <a:rPr lang="en-GB" sz="2300" dirty="0">
                <a:latin typeface="Yu Gothic UI" panose="020B0500000000000000" pitchFamily="34" charset="-128"/>
                <a:ea typeface="Yu Gothic UI" panose="020B0500000000000000" pitchFamily="34" charset="-128"/>
              </a:rPr>
              <a:t>What's the resolution (point density) of the point cloud that you get from the data?</a:t>
            </a:r>
          </a:p>
          <a:p>
            <a:pPr marL="893763" lvl="1" indent="-350838" algn="just">
              <a:lnSpc>
                <a:spcPct val="100000"/>
              </a:lnSpc>
              <a:spcBef>
                <a:spcPts val="0"/>
              </a:spcBef>
              <a:buFont typeface="Segoe UI" panose="020B0502040204020203" pitchFamily="34" charset="0"/>
              <a:buChar char="–"/>
            </a:pPr>
            <a:r>
              <a:rPr lang="en-GB" sz="2300" dirty="0">
                <a:latin typeface="Yu Gothic UI" panose="020B0500000000000000" pitchFamily="34" charset="-128"/>
                <a:ea typeface="Yu Gothic UI" panose="020B0500000000000000" pitchFamily="34" charset="-128"/>
              </a:rPr>
              <a:t>Do you need cm/mm/m accuracy in the vertical or the horizontal?</a:t>
            </a:r>
          </a:p>
        </p:txBody>
      </p:sp>
      <p:sp>
        <p:nvSpPr>
          <p:cNvPr id="7" name="Rounded Rectangle 6"/>
          <p:cNvSpPr/>
          <p:nvPr/>
        </p:nvSpPr>
        <p:spPr>
          <a:xfrm>
            <a:off x="8025687" y="4563683"/>
            <a:ext cx="4166313" cy="1280923"/>
          </a:xfrm>
          <a:prstGeom prst="roundRect">
            <a:avLst/>
          </a:prstGeom>
          <a:solidFill>
            <a:schemeClr val="bg1">
              <a:alpha val="88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9" name="Rectangle 8"/>
          <p:cNvSpPr/>
          <p:nvPr/>
        </p:nvSpPr>
        <p:spPr>
          <a:xfrm>
            <a:off x="8129743" y="4720353"/>
            <a:ext cx="3811736" cy="1384995"/>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Other questions that you have in mind?</a:t>
            </a:r>
          </a:p>
          <a:p>
            <a:pPr algn="ctr"/>
            <a:endParaRPr lang="nb-NO" sz="28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278663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606102" y="1142150"/>
            <a:ext cx="1158589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Elevation data are some of the most important and widely-used data in the GIS world</a:t>
            </a:r>
          </a:p>
          <a:p>
            <a:pPr marL="542925" indent="-542925">
              <a:buClr>
                <a:srgbClr val="1F7F79"/>
              </a:buClr>
              <a:buFont typeface="Segoe UI" panose="020B0502040204020203" pitchFamily="34" charset="0"/>
              <a:buChar char="⃣"/>
            </a:pPr>
            <a:endParaRPr lang="en-US" sz="11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nb-NO" u="sng" dirty="0">
                <a:latin typeface="Yu Gothic UI" panose="020B0500000000000000" pitchFamily="34" charset="-128"/>
                <a:ea typeface="Yu Gothic UI" panose="020B0500000000000000" pitchFamily="34" charset="-128"/>
              </a:rPr>
              <a:t>Applications in…</a:t>
            </a:r>
          </a:p>
          <a:p>
            <a:pPr lvl="2"/>
            <a:r>
              <a:rPr lang="nb-NO" sz="2400" dirty="0" err="1">
                <a:latin typeface="Yu Gothic UI" panose="020B0500000000000000" pitchFamily="34" charset="-128"/>
                <a:ea typeface="Yu Gothic UI" panose="020B0500000000000000" pitchFamily="34" charset="-128"/>
              </a:rPr>
              <a:t>Geomorphology</a:t>
            </a:r>
            <a:endParaRPr lang="nb-NO" sz="2400" dirty="0">
              <a:latin typeface="Yu Gothic UI" panose="020B0500000000000000" pitchFamily="34" charset="-128"/>
              <a:ea typeface="Yu Gothic UI" panose="020B0500000000000000" pitchFamily="34" charset="-128"/>
            </a:endParaRPr>
          </a:p>
          <a:p>
            <a:pPr lvl="2"/>
            <a:r>
              <a:rPr lang="nb-NO" sz="2200" dirty="0" err="1">
                <a:latin typeface="Yu Gothic UI" panose="020B0500000000000000" pitchFamily="34" charset="-128"/>
                <a:ea typeface="Yu Gothic UI" panose="020B0500000000000000" pitchFamily="34" charset="-128"/>
              </a:rPr>
              <a:t>Glaciology</a:t>
            </a:r>
            <a:endParaRPr lang="nb-NO" sz="2200" dirty="0">
              <a:latin typeface="Yu Gothic UI" panose="020B0500000000000000" pitchFamily="34" charset="-128"/>
              <a:ea typeface="Yu Gothic UI" panose="020B0500000000000000" pitchFamily="34" charset="-128"/>
            </a:endParaRPr>
          </a:p>
          <a:p>
            <a:pPr lvl="2"/>
            <a:r>
              <a:rPr lang="nb-NO" sz="2200" dirty="0" err="1">
                <a:latin typeface="Yu Gothic UI" panose="020B0500000000000000" pitchFamily="34" charset="-128"/>
                <a:ea typeface="Yu Gothic UI" panose="020B0500000000000000" pitchFamily="34" charset="-128"/>
              </a:rPr>
              <a:t>Geology</a:t>
            </a:r>
            <a:endParaRPr lang="nb-NO" sz="2200" dirty="0">
              <a:latin typeface="Yu Gothic UI" panose="020B0500000000000000" pitchFamily="34" charset="-128"/>
              <a:ea typeface="Yu Gothic UI" panose="020B0500000000000000" pitchFamily="34" charset="-128"/>
            </a:endParaRPr>
          </a:p>
          <a:p>
            <a:pPr lvl="2"/>
            <a:r>
              <a:rPr lang="nb-NO" sz="2200" dirty="0" err="1">
                <a:latin typeface="Yu Gothic UI" panose="020B0500000000000000" pitchFamily="34" charset="-128"/>
                <a:ea typeface="Yu Gothic UI" panose="020B0500000000000000" pitchFamily="34" charset="-128"/>
              </a:rPr>
              <a:t>Forestry</a:t>
            </a:r>
            <a:endParaRPr lang="nb-NO" sz="2200" dirty="0">
              <a:latin typeface="Yu Gothic UI" panose="020B0500000000000000" pitchFamily="34" charset="-128"/>
              <a:ea typeface="Yu Gothic UI" panose="020B0500000000000000" pitchFamily="34" charset="-128"/>
            </a:endParaRPr>
          </a:p>
          <a:p>
            <a:pPr lvl="2"/>
            <a:r>
              <a:rPr lang="nb-NO" sz="2200" dirty="0" err="1">
                <a:latin typeface="Yu Gothic UI" panose="020B0500000000000000" pitchFamily="34" charset="-128"/>
                <a:ea typeface="Yu Gothic UI" panose="020B0500000000000000" pitchFamily="34" charset="-128"/>
              </a:rPr>
              <a:t>Hydrology</a:t>
            </a:r>
            <a:endParaRPr lang="nb-NO" sz="2200" dirty="0">
              <a:latin typeface="Yu Gothic UI" panose="020B0500000000000000" pitchFamily="34" charset="-128"/>
              <a:ea typeface="Yu Gothic UI" panose="020B0500000000000000" pitchFamily="34" charset="-128"/>
            </a:endParaRPr>
          </a:p>
          <a:p>
            <a:pPr lvl="2"/>
            <a:r>
              <a:rPr lang="nb-NO" sz="2200" dirty="0">
                <a:latin typeface="Yu Gothic UI" panose="020B0500000000000000" pitchFamily="34" charset="-128"/>
                <a:ea typeface="Yu Gothic UI" panose="020B0500000000000000" pitchFamily="34" charset="-128"/>
              </a:rPr>
              <a:t>Landscape </a:t>
            </a:r>
            <a:r>
              <a:rPr lang="nb-NO" sz="2200" dirty="0" err="1">
                <a:latin typeface="Yu Gothic UI" panose="020B0500000000000000" pitchFamily="34" charset="-128"/>
                <a:ea typeface="Yu Gothic UI" panose="020B0500000000000000" pitchFamily="34" charset="-128"/>
              </a:rPr>
              <a:t>ecology</a:t>
            </a:r>
            <a:endParaRPr lang="nb-NO" sz="2200" dirty="0">
              <a:latin typeface="Yu Gothic UI" panose="020B0500000000000000" pitchFamily="34" charset="-128"/>
              <a:ea typeface="Yu Gothic UI" panose="020B0500000000000000" pitchFamily="34" charset="-128"/>
            </a:endParaRPr>
          </a:p>
          <a:p>
            <a:pPr lvl="2"/>
            <a:r>
              <a:rPr lang="nb-NO" sz="2200" dirty="0">
                <a:latin typeface="Yu Gothic UI" panose="020B0500000000000000" pitchFamily="34" charset="-128"/>
                <a:ea typeface="Yu Gothic UI" panose="020B0500000000000000" pitchFamily="34" charset="-128"/>
              </a:rPr>
              <a:t>Natural </a:t>
            </a:r>
            <a:r>
              <a:rPr lang="nb-NO" sz="2200" dirty="0" err="1">
                <a:latin typeface="Yu Gothic UI" panose="020B0500000000000000" pitchFamily="34" charset="-128"/>
                <a:ea typeface="Yu Gothic UI" panose="020B0500000000000000" pitchFamily="34" charset="-128"/>
              </a:rPr>
              <a:t>hazards</a:t>
            </a:r>
            <a:endParaRPr lang="nb-NO" sz="2200" dirty="0">
              <a:latin typeface="Yu Gothic UI" panose="020B0500000000000000" pitchFamily="34" charset="-128"/>
              <a:ea typeface="Yu Gothic UI" panose="020B0500000000000000" pitchFamily="34" charset="-128"/>
            </a:endParaRPr>
          </a:p>
          <a:p>
            <a:pPr lvl="2"/>
            <a:r>
              <a:rPr lang="nb-NO" sz="2200" dirty="0" err="1">
                <a:latin typeface="Yu Gothic UI" panose="020B0500000000000000" pitchFamily="34" charset="-128"/>
                <a:ea typeface="Yu Gothic UI" panose="020B0500000000000000" pitchFamily="34" charset="-128"/>
              </a:rPr>
              <a:t>Archaeology</a:t>
            </a:r>
            <a:endParaRPr lang="nb-NO" sz="2200" dirty="0">
              <a:latin typeface="Yu Gothic UI" panose="020B0500000000000000" pitchFamily="34" charset="-128"/>
              <a:ea typeface="Yu Gothic UI" panose="020B0500000000000000" pitchFamily="34" charset="-128"/>
            </a:endParaRPr>
          </a:p>
          <a:p>
            <a:pPr lvl="2"/>
            <a:r>
              <a:rPr lang="nb-NO" sz="2200" dirty="0">
                <a:latin typeface="Yu Gothic UI" panose="020B0500000000000000" pitchFamily="34" charset="-128"/>
                <a:ea typeface="Yu Gothic UI" panose="020B0500000000000000" pitchFamily="34" charset="-128"/>
              </a:rPr>
              <a:t>And </a:t>
            </a:r>
            <a:r>
              <a:rPr lang="nb-NO" sz="2200" dirty="0" err="1">
                <a:latin typeface="Yu Gothic UI" panose="020B0500000000000000" pitchFamily="34" charset="-128"/>
                <a:ea typeface="Yu Gothic UI" panose="020B0500000000000000" pitchFamily="34" charset="-128"/>
              </a:rPr>
              <a:t>many</a:t>
            </a:r>
            <a:r>
              <a:rPr lang="nb-NO" sz="2200" dirty="0">
                <a:latin typeface="Yu Gothic UI" panose="020B0500000000000000" pitchFamily="34" charset="-128"/>
                <a:ea typeface="Yu Gothic UI" panose="020B0500000000000000" pitchFamily="34" charset="-128"/>
              </a:rPr>
              <a:t>, </a:t>
            </a:r>
            <a:r>
              <a:rPr lang="nb-NO" sz="2200" dirty="0" err="1">
                <a:latin typeface="Yu Gothic UI" panose="020B0500000000000000" pitchFamily="34" charset="-128"/>
                <a:ea typeface="Yu Gothic UI" panose="020B0500000000000000" pitchFamily="34" charset="-128"/>
              </a:rPr>
              <a:t>many</a:t>
            </a:r>
            <a:r>
              <a:rPr lang="nb-NO" sz="2200" dirty="0">
                <a:latin typeface="Yu Gothic UI" panose="020B0500000000000000" pitchFamily="34" charset="-128"/>
                <a:ea typeface="Yu Gothic UI" panose="020B0500000000000000" pitchFamily="34" charset="-128"/>
              </a:rPr>
              <a:t> </a:t>
            </a:r>
            <a:r>
              <a:rPr lang="nb-NO" sz="2200" dirty="0" err="1">
                <a:latin typeface="Yu Gothic UI" panose="020B0500000000000000" pitchFamily="34" charset="-128"/>
                <a:ea typeface="Yu Gothic UI" panose="020B0500000000000000" pitchFamily="34" charset="-128"/>
              </a:rPr>
              <a:t>others</a:t>
            </a:r>
            <a:r>
              <a:rPr lang="nb-NO" sz="2200" dirty="0">
                <a:latin typeface="Yu Gothic UI" panose="020B0500000000000000" pitchFamily="34" charset="-128"/>
                <a:ea typeface="Yu Gothic UI" panose="020B0500000000000000" pitchFamily="34" charset="-128"/>
              </a:rPr>
              <a:t>…</a:t>
            </a:r>
          </a:p>
          <a:p>
            <a:pPr marL="542925" indent="-542925">
              <a:buClr>
                <a:srgbClr val="1F7F79"/>
              </a:buClr>
              <a:buFont typeface="Segoe UI" panose="020B0502040204020203" pitchFamily="34" charset="0"/>
              <a:buChar char="⃣"/>
            </a:pP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buClr>
                <a:srgbClr val="1F7F79"/>
              </a:buClr>
              <a:buFont typeface="Segoe UI" panose="020B0502040204020203" pitchFamily="34" charset="0"/>
              <a:buChar char="⃣"/>
            </a:pPr>
            <a:endParaRPr lang="en-US" altLang="nb-NO"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applications</a:t>
            </a:r>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pic>
        <p:nvPicPr>
          <p:cNvPr id="12" name="Picture 5" descr="rutschung_chiapa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09" b="10900"/>
          <a:stretch/>
        </p:blipFill>
        <p:spPr bwMode="auto">
          <a:xfrm>
            <a:off x="4590473" y="1937559"/>
            <a:ext cx="2993811" cy="2197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Grafik 2"/>
          <p:cNvPicPr>
            <a:picLocks noChangeAspect="1"/>
          </p:cNvPicPr>
          <p:nvPr/>
        </p:nvPicPr>
        <p:blipFill>
          <a:blip r:embed="rId4"/>
          <a:stretch>
            <a:fillRect/>
          </a:stretch>
        </p:blipFill>
        <p:spPr>
          <a:xfrm>
            <a:off x="7641148" y="1664192"/>
            <a:ext cx="4453027" cy="2933432"/>
          </a:xfrm>
          <a:prstGeom prst="rect">
            <a:avLst/>
          </a:prstGeom>
        </p:spPr>
      </p:pic>
      <p:pic>
        <p:nvPicPr>
          <p:cNvPr id="14" name="Picture 4" descr="aster-chapman-glacier"/>
          <p:cNvPicPr>
            <a:picLocks noChangeAspect="1" noChangeArrowheads="1"/>
          </p:cNvPicPr>
          <p:nvPr/>
        </p:nvPicPr>
        <p:blipFill rotWithShape="1">
          <a:blip r:embed="rId5">
            <a:extLst>
              <a:ext uri="{28A0092B-C50C-407E-A947-70E740481C1C}">
                <a14:useLocalDpi xmlns:a14="http://schemas.microsoft.com/office/drawing/2010/main" val="0"/>
              </a:ext>
            </a:extLst>
          </a:blip>
          <a:srcRect l="2837" t="23730" r="53348" b="43216"/>
          <a:stretch/>
        </p:blipFill>
        <p:spPr bwMode="auto">
          <a:xfrm>
            <a:off x="4977165" y="4130425"/>
            <a:ext cx="4548323" cy="22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8928746" y="2828566"/>
            <a:ext cx="3214341" cy="369332"/>
          </a:xfrm>
          <a:prstGeom prst="rect">
            <a:avLst/>
          </a:prstGeom>
        </p:spPr>
        <p:txBody>
          <a:bodyPr wrap="none">
            <a:spAutoFit/>
          </a:bodyPr>
          <a:lstStyle/>
          <a:p>
            <a:r>
              <a:rPr lang="en-US" altLang="nb-NO" b="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Floodplain (before and after)</a:t>
            </a:r>
            <a:endParaRPr lang="nb-NO" dirty="0">
              <a:solidFill>
                <a:schemeClr val="bg1"/>
              </a:solidFill>
            </a:endParaRPr>
          </a:p>
        </p:txBody>
      </p:sp>
    </p:spTree>
    <p:extLst>
      <p:ext uri="{BB962C8B-B14F-4D97-AF65-F5344CB8AC3E}">
        <p14:creationId xmlns:p14="http://schemas.microsoft.com/office/powerpoint/2010/main" val="1684766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369449" y="2191968"/>
            <a:ext cx="3393581"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33" name="Oval 32"/>
          <p:cNvSpPr/>
          <p:nvPr/>
        </p:nvSpPr>
        <p:spPr>
          <a:xfrm>
            <a:off x="3334990" y="1857692"/>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6" name="Rectangle 35"/>
          <p:cNvSpPr/>
          <p:nvPr/>
        </p:nvSpPr>
        <p:spPr>
          <a:xfrm>
            <a:off x="3495733" y="1845350"/>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1" name="Rounded Rectangle 20"/>
          <p:cNvSpPr/>
          <p:nvPr/>
        </p:nvSpPr>
        <p:spPr>
          <a:xfrm>
            <a:off x="9014690" y="2177046"/>
            <a:ext cx="2883186"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34" name="Oval 33"/>
          <p:cNvSpPr/>
          <p:nvPr/>
        </p:nvSpPr>
        <p:spPr>
          <a:xfrm>
            <a:off x="11339280" y="1856403"/>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5" name="Rectangle 34"/>
          <p:cNvSpPr/>
          <p:nvPr/>
        </p:nvSpPr>
        <p:spPr>
          <a:xfrm>
            <a:off x="11500023" y="1844061"/>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3" name="Rectangle 22"/>
          <p:cNvSpPr/>
          <p:nvPr/>
        </p:nvSpPr>
        <p:spPr>
          <a:xfrm>
            <a:off x="460899" y="2310216"/>
            <a:ext cx="3083158" cy="3108543"/>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Elevation data </a:t>
            </a:r>
          </a:p>
          <a:p>
            <a:pPr marL="442913" indent="-442913">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Definition</a:t>
            </a:r>
          </a:p>
          <a:p>
            <a:pPr marL="442913" indent="-442913">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DEM data structure</a:t>
            </a:r>
          </a:p>
          <a:p>
            <a:pPr marL="442913" indent="-442913">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Contour line, TIN, raster</a:t>
            </a:r>
            <a:endPar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7" name="Rectangle 26"/>
          <p:cNvSpPr/>
          <p:nvPr/>
        </p:nvSpPr>
        <p:spPr>
          <a:xfrm>
            <a:off x="9090017" y="2318202"/>
            <a:ext cx="2807859" cy="2923877"/>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DEM visualization</a:t>
            </a:r>
          </a:p>
          <a:p>
            <a:pPr marL="442913" lvl="1" indent="-442913">
              <a:buFont typeface="Arial" panose="020B0604020202020204" pitchFamily="34" charset="0"/>
              <a:buChar char="•"/>
            </a:pPr>
            <a:r>
              <a:rPr lang="en-GB" sz="2800" dirty="0" err="1">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Hillshaded</a:t>
            </a:r>
            <a:endPar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42913" lvl="1" indent="-442913">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Example</a:t>
            </a:r>
          </a:p>
          <a:p>
            <a:endPar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5" name="Rectangle 14"/>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6" name="Rectangle 15"/>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24" name="Rounded Rectangle 23"/>
          <p:cNvSpPr/>
          <p:nvPr/>
        </p:nvSpPr>
        <p:spPr>
          <a:xfrm>
            <a:off x="4459523" y="2177046"/>
            <a:ext cx="3874912" cy="3494272"/>
          </a:xfrm>
          <a:prstGeom prst="roundRect">
            <a:avLst>
              <a:gd name="adj" fmla="val 8239"/>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6" name="Oval 25"/>
          <p:cNvSpPr/>
          <p:nvPr/>
        </p:nvSpPr>
        <p:spPr>
          <a:xfrm>
            <a:off x="7842306" y="187024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0" name="Rectangle 29"/>
          <p:cNvSpPr/>
          <p:nvPr/>
        </p:nvSpPr>
        <p:spPr>
          <a:xfrm>
            <a:off x="8007803" y="1856646"/>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31" name="Rectangle 30"/>
          <p:cNvSpPr/>
          <p:nvPr/>
        </p:nvSpPr>
        <p:spPr>
          <a:xfrm>
            <a:off x="4623937" y="2318202"/>
            <a:ext cx="4352671" cy="3231654"/>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Elevation data source:</a:t>
            </a:r>
          </a:p>
          <a:p>
            <a:pPr marL="571500" indent="-5715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Remote sensing</a:t>
            </a:r>
          </a:p>
          <a:p>
            <a:pPr marL="571500" indent="-5715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Photogrammetry</a:t>
            </a:r>
          </a:p>
          <a:p>
            <a:pPr marL="571500" indent="-5715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Las file</a:t>
            </a:r>
          </a:p>
          <a:p>
            <a:pPr marL="571500" indent="-5715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DEM generation</a:t>
            </a:r>
          </a:p>
          <a:p>
            <a:endPar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2170897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(DEM) data capture</a:t>
            </a:r>
            <a:endParaRPr lang="en-US" sz="4400" dirty="0"/>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pic>
        <p:nvPicPr>
          <p:cNvPr id="7" name="Grafik 5"/>
          <p:cNvPicPr>
            <a:picLocks noChangeAspect="1"/>
          </p:cNvPicPr>
          <p:nvPr/>
        </p:nvPicPr>
        <p:blipFill>
          <a:blip r:embed="rId3"/>
          <a:stretch>
            <a:fillRect/>
          </a:stretch>
        </p:blipFill>
        <p:spPr>
          <a:xfrm>
            <a:off x="1975835" y="1341438"/>
            <a:ext cx="6424247" cy="4997894"/>
          </a:xfrm>
          <a:prstGeom prst="rect">
            <a:avLst/>
          </a:prstGeom>
        </p:spPr>
      </p:pic>
    </p:spTree>
    <p:extLst>
      <p:ext uri="{BB962C8B-B14F-4D97-AF65-F5344CB8AC3E}">
        <p14:creationId xmlns:p14="http://schemas.microsoft.com/office/powerpoint/2010/main" val="200201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9" name="Rectangle 3"/>
          <p:cNvSpPr txBox="1">
            <a:spLocks noChangeArrowheads="1"/>
          </p:cNvSpPr>
          <p:nvPr/>
        </p:nvSpPr>
        <p:spPr>
          <a:xfrm>
            <a:off x="606103" y="1142150"/>
            <a:ext cx="11152760"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err="1">
                <a:latin typeface="Yu Gothic UI" panose="020B0500000000000000" pitchFamily="34" charset="-128"/>
                <a:ea typeface="Yu Gothic UI" panose="020B0500000000000000" pitchFamily="34" charset="-128"/>
                <a:cs typeface="Segoe UI" panose="020B0502040204020203" pitchFamily="34" charset="0"/>
              </a:rPr>
              <a:t>Spaceborne</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 remote sensing</a:t>
            </a:r>
            <a:endParaRPr lang="en-US" sz="11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Stereoscopic satellite imagery</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Radar-based satellite imagery (e.g. Synthetic aperture radar, SAR)</a:t>
            </a:r>
          </a:p>
          <a:p>
            <a:pPr marL="893763" lvl="1" indent="-350838">
              <a:lnSpc>
                <a:spcPct val="100000"/>
              </a:lnSpc>
              <a:spcBef>
                <a:spcPts val="0"/>
              </a:spcBef>
              <a:buFont typeface="Segoe UI" panose="020B0502040204020203" pitchFamily="34" charset="0"/>
              <a:buChar char="–"/>
            </a:pPr>
            <a:endParaRPr lang="en-US" sz="1100" dirty="0">
              <a:latin typeface="Yu Gothic UI" panose="020B0500000000000000" pitchFamily="34" charset="-128"/>
              <a:ea typeface="Yu Gothic UI" panose="020B0500000000000000" pitchFamily="34" charset="-128"/>
            </a:endParaRPr>
          </a:p>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Airborne remote sensing:</a:t>
            </a:r>
            <a:endParaRPr lang="en-US"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Lidar (e.g. Airborne laser scanning, ALS)</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Photogrammetry (e.g. aerial images, UAV photogrammetry, existing cartographic maps)</a:t>
            </a:r>
          </a:p>
          <a:p>
            <a:pPr marL="893763" lvl="1" indent="-350838">
              <a:lnSpc>
                <a:spcPct val="100000"/>
              </a:lnSpc>
              <a:spcBef>
                <a:spcPts val="0"/>
              </a:spcBef>
              <a:buFont typeface="Segoe UI" panose="020B0502040204020203" pitchFamily="34" charset="0"/>
              <a:buChar char="–"/>
            </a:pPr>
            <a:endParaRPr lang="en-US" sz="1100" dirty="0">
              <a:latin typeface="Yu Gothic UI" panose="020B0500000000000000" pitchFamily="34" charset="-128"/>
              <a:ea typeface="Yu Gothic UI" panose="020B0500000000000000" pitchFamily="34" charset="-128"/>
            </a:endParaRPr>
          </a:p>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Ground-based remote sensing and data survey:</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Real Time Kinematic Global Positioning System (RTK-GPS)</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Total Station </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Terrestrial laser scanning (TLS)</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Terrestrial photogrammetry</a:t>
            </a:r>
          </a:p>
          <a:p>
            <a:pPr marL="542925" lvl="1" indent="0">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2" name="Rectangle 11"/>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data sources</a:t>
            </a:r>
          </a:p>
        </p:txBody>
      </p:sp>
    </p:spTree>
    <p:extLst>
      <p:ext uri="{BB962C8B-B14F-4D97-AF65-F5344CB8AC3E}">
        <p14:creationId xmlns:p14="http://schemas.microsoft.com/office/powerpoint/2010/main" val="1997473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514" r="11346"/>
          <a:stretch/>
        </p:blipFill>
        <p:spPr>
          <a:xfrm>
            <a:off x="8883465" y="1087073"/>
            <a:ext cx="3178103" cy="4067154"/>
          </a:xfrm>
          <a:prstGeom prst="rect">
            <a:avLst/>
          </a:prstGeom>
        </p:spPr>
      </p:pic>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9" name="Rectangle 3"/>
          <p:cNvSpPr txBox="1">
            <a:spLocks noChangeArrowheads="1"/>
          </p:cNvSpPr>
          <p:nvPr/>
        </p:nvSpPr>
        <p:spPr>
          <a:xfrm>
            <a:off x="606103" y="1142150"/>
            <a:ext cx="8661722"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GPS Points</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Irregularly spaced</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May or may not represent surface-specific peaks and pits</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Used for control, </a:t>
            </a:r>
          </a:p>
          <a:p>
            <a:pPr marL="1350963" lvl="2" indent="-350838">
              <a:lnSpc>
                <a:spcPct val="100000"/>
              </a:lnSpc>
              <a:spcBef>
                <a:spcPts val="0"/>
              </a:spcBef>
            </a:pPr>
            <a:r>
              <a:rPr lang="en-US" sz="2400" dirty="0">
                <a:latin typeface="Yu Gothic UI" panose="020B0500000000000000" pitchFamily="34" charset="-128"/>
                <a:ea typeface="Yu Gothic UI" panose="020B0500000000000000" pitchFamily="34" charset="-128"/>
              </a:rPr>
              <a:t>quality assessment</a:t>
            </a:r>
          </a:p>
          <a:p>
            <a:pPr marL="1350963" lvl="2" indent="-350838">
              <a:lnSpc>
                <a:spcPct val="100000"/>
              </a:lnSpc>
              <a:spcBef>
                <a:spcPts val="0"/>
              </a:spcBef>
            </a:pPr>
            <a:r>
              <a:rPr lang="en-US" sz="2400" dirty="0">
                <a:latin typeface="Yu Gothic UI" panose="020B0500000000000000" pitchFamily="34" charset="-128"/>
                <a:ea typeface="Yu Gothic UI" panose="020B0500000000000000" pitchFamily="34" charset="-128"/>
              </a:rPr>
              <a:t>benchmarking other data</a:t>
            </a:r>
          </a:p>
          <a:p>
            <a:pPr marL="1350963" lvl="2" indent="-350838">
              <a:lnSpc>
                <a:spcPct val="100000"/>
              </a:lnSpc>
              <a:spcBef>
                <a:spcPts val="0"/>
              </a:spcBef>
            </a:pPr>
            <a:r>
              <a:rPr lang="en-US" sz="2400" dirty="0">
                <a:latin typeface="Yu Gothic UI" panose="020B0500000000000000" pitchFamily="34" charset="-128"/>
                <a:ea typeface="Yu Gothic UI" panose="020B0500000000000000" pitchFamily="34" charset="-128"/>
              </a:rPr>
              <a:t>Ground control points for photogrammetric and Lidar data collection</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Potentially significant attribution per point</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Typically small quantities</a:t>
            </a:r>
          </a:p>
          <a:p>
            <a:pPr marL="542925" lvl="1" indent="0">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data sources</a:t>
            </a:r>
          </a:p>
        </p:txBody>
      </p:sp>
    </p:spTree>
    <p:extLst>
      <p:ext uri="{BB962C8B-B14F-4D97-AF65-F5344CB8AC3E}">
        <p14:creationId xmlns:p14="http://schemas.microsoft.com/office/powerpoint/2010/main" val="3384148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9" name="Rectangle 3"/>
          <p:cNvSpPr txBox="1">
            <a:spLocks noChangeArrowheads="1"/>
          </p:cNvSpPr>
          <p:nvPr/>
        </p:nvSpPr>
        <p:spPr>
          <a:xfrm>
            <a:off x="606103" y="1142151"/>
            <a:ext cx="3953197" cy="32054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Passive</a:t>
            </a:r>
            <a:endParaRPr lang="en-US" sz="24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Camera</a:t>
            </a:r>
            <a:endParaRPr lang="en-US" sz="1100" dirty="0">
              <a:latin typeface="Yu Gothic UI" panose="020B0500000000000000" pitchFamily="34" charset="-128"/>
              <a:ea typeface="Yu Gothic UI" panose="020B0500000000000000" pitchFamily="34" charset="-128"/>
            </a:endParaRPr>
          </a:p>
          <a:p>
            <a:pPr marL="542925" indent="-542925">
              <a:lnSpc>
                <a:spcPct val="100000"/>
              </a:lnSpc>
              <a:buClr>
                <a:srgbClr val="1F7F79"/>
              </a:buClr>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Active</a:t>
            </a:r>
            <a:endParaRPr lang="en-US" sz="24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SAR</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Laser scanner (Lidar)</a:t>
            </a:r>
          </a:p>
        </p:txBody>
      </p:sp>
      <p:sp>
        <p:nvSpPr>
          <p:cNvPr id="3" name="Rectangle 2"/>
          <p:cNvSpPr/>
          <p:nvPr/>
        </p:nvSpPr>
        <p:spPr>
          <a:xfrm>
            <a:off x="369451" y="1142151"/>
            <a:ext cx="4189849" cy="2845649"/>
          </a:xfrm>
          <a:prstGeom prst="rect">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ctangle 3"/>
          <p:cNvSpPr txBox="1">
            <a:spLocks noChangeArrowheads="1"/>
          </p:cNvSpPr>
          <p:nvPr/>
        </p:nvSpPr>
        <p:spPr>
          <a:xfrm>
            <a:off x="5702114" y="1692611"/>
            <a:ext cx="4826322" cy="2316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Optical</a:t>
            </a:r>
            <a:endParaRPr lang="en-US" sz="24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In general short wavelength</a:t>
            </a:r>
            <a:endParaRPr lang="en-US" sz="1100" dirty="0">
              <a:latin typeface="Yu Gothic UI" panose="020B0500000000000000" pitchFamily="34" charset="-128"/>
              <a:ea typeface="Yu Gothic UI" panose="020B0500000000000000" pitchFamily="34" charset="-128"/>
            </a:endParaRPr>
          </a:p>
          <a:p>
            <a:pPr marL="542925" indent="-542925">
              <a:lnSpc>
                <a:spcPct val="100000"/>
              </a:lnSpc>
              <a:buClr>
                <a:srgbClr val="1F7F79"/>
              </a:buClr>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Thermal</a:t>
            </a:r>
          </a:p>
          <a:p>
            <a:pPr marL="542925" indent="-542925">
              <a:lnSpc>
                <a:spcPct val="100000"/>
              </a:lnSpc>
              <a:buClr>
                <a:srgbClr val="1F7F79"/>
              </a:buClr>
              <a:buFont typeface="Segoe UI" panose="020B0502040204020203" pitchFamily="34" charset="0"/>
              <a:buChar char="⃣"/>
            </a:pPr>
            <a:r>
              <a:rPr lang="en-US" sz="2400" b="1" dirty="0">
                <a:latin typeface="Yu Gothic UI" panose="020B0500000000000000" pitchFamily="34" charset="-128"/>
                <a:ea typeface="Yu Gothic UI" panose="020B0500000000000000" pitchFamily="34" charset="-128"/>
                <a:cs typeface="Segoe UI" panose="020B0502040204020203" pitchFamily="34" charset="0"/>
              </a:rPr>
              <a:t>Microwave</a:t>
            </a:r>
            <a:endParaRPr lang="en-US" sz="24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Wavelength from 1cm-1m</a:t>
            </a:r>
          </a:p>
        </p:txBody>
      </p:sp>
      <p:sp>
        <p:nvSpPr>
          <p:cNvPr id="12" name="Rectangle 11"/>
          <p:cNvSpPr/>
          <p:nvPr/>
        </p:nvSpPr>
        <p:spPr>
          <a:xfrm>
            <a:off x="5465462" y="1692612"/>
            <a:ext cx="5272524" cy="2316588"/>
          </a:xfrm>
          <a:prstGeom prst="rect">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Rectangle 3"/>
          <p:cNvSpPr txBox="1">
            <a:spLocks noChangeArrowheads="1"/>
          </p:cNvSpPr>
          <p:nvPr/>
        </p:nvSpPr>
        <p:spPr>
          <a:xfrm>
            <a:off x="537589" y="4402633"/>
            <a:ext cx="4826322" cy="23165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sz="2400" b="1" dirty="0" err="1">
                <a:latin typeface="Yu Gothic UI" panose="020B0500000000000000" pitchFamily="34" charset="-128"/>
                <a:ea typeface="Yu Gothic UI" panose="020B0500000000000000" pitchFamily="34" charset="-128"/>
                <a:cs typeface="Segoe UI" panose="020B0502040204020203" pitchFamily="34" charset="0"/>
              </a:rPr>
              <a:t>Spaceborne</a:t>
            </a:r>
            <a:endParaRPr lang="en-US" altLang="nb-NO" sz="24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buClr>
                <a:srgbClr val="1F7F79"/>
              </a:buClr>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Airborne</a:t>
            </a:r>
            <a:endParaRPr lang="en-US" sz="24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buClr>
                <a:srgbClr val="1F7F79"/>
              </a:buClr>
              <a:buFont typeface="Segoe UI" panose="020B0502040204020203" pitchFamily="34" charset="0"/>
              <a:buChar char="⃣"/>
            </a:pPr>
            <a:r>
              <a:rPr lang="en-US" sz="2400" b="1" dirty="0">
                <a:latin typeface="Yu Gothic UI" panose="020B0500000000000000" pitchFamily="34" charset="-128"/>
                <a:ea typeface="Yu Gothic UI" panose="020B0500000000000000" pitchFamily="34" charset="-128"/>
                <a:cs typeface="Segoe UI" panose="020B0502040204020203" pitchFamily="34" charset="0"/>
              </a:rPr>
              <a:t>Close-range/ ground-based</a:t>
            </a:r>
            <a:endParaRPr lang="en-US" altLang="nb-NO" sz="2400" b="1"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4" name="Rectangle 13"/>
          <p:cNvSpPr/>
          <p:nvPr/>
        </p:nvSpPr>
        <p:spPr>
          <a:xfrm>
            <a:off x="369451" y="4347555"/>
            <a:ext cx="4840910" cy="1659545"/>
          </a:xfrm>
          <a:prstGeom prst="rect">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Rectangle 3"/>
          <p:cNvSpPr txBox="1">
            <a:spLocks noChangeArrowheads="1"/>
          </p:cNvSpPr>
          <p:nvPr/>
        </p:nvSpPr>
        <p:spPr>
          <a:xfrm>
            <a:off x="6054310" y="4394093"/>
            <a:ext cx="4145723" cy="15900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Polar orbiting</a:t>
            </a:r>
            <a:endParaRPr lang="en-US" sz="2400" dirty="0">
              <a:latin typeface="Yu Gothic UI" panose="020B0500000000000000" pitchFamily="34" charset="-128"/>
              <a:ea typeface="Yu Gothic UI" panose="020B0500000000000000" pitchFamily="34" charset="-128"/>
            </a:endParaRPr>
          </a:p>
          <a:p>
            <a:pPr marL="542925" indent="-542925">
              <a:lnSpc>
                <a:spcPct val="100000"/>
              </a:lnSpc>
              <a:buClr>
                <a:srgbClr val="1F7F79"/>
              </a:buClr>
              <a:buFont typeface="Segoe UI" panose="020B0502040204020203" pitchFamily="34" charset="0"/>
              <a:buChar char="⃣"/>
            </a:pPr>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Geostationary</a:t>
            </a:r>
            <a:endParaRPr lang="en-US" sz="24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Over the equator</a:t>
            </a:r>
          </a:p>
        </p:txBody>
      </p:sp>
      <p:sp>
        <p:nvSpPr>
          <p:cNvPr id="16" name="Rectangle 15"/>
          <p:cNvSpPr/>
          <p:nvPr/>
        </p:nvSpPr>
        <p:spPr>
          <a:xfrm>
            <a:off x="5855340" y="4345330"/>
            <a:ext cx="4882646" cy="1524516"/>
          </a:xfrm>
          <a:prstGeom prst="rect">
            <a:avLst/>
          </a:prstGeom>
          <a:noFill/>
          <a:ln w="254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5" name="Straight Arrow Connector 4"/>
          <p:cNvCxnSpPr/>
          <p:nvPr/>
        </p:nvCxnSpPr>
        <p:spPr>
          <a:xfrm>
            <a:off x="3394261" y="4699000"/>
            <a:ext cx="2461079" cy="0"/>
          </a:xfrm>
          <a:prstGeom prst="straightConnector1">
            <a:avLst/>
          </a:prstGeom>
          <a:ln w="158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6464300" y="4358030"/>
            <a:ext cx="2552700" cy="54417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Rectangle 1"/>
          <p:cNvSpPr/>
          <p:nvPr/>
        </p:nvSpPr>
        <p:spPr>
          <a:xfrm>
            <a:off x="5357640" y="1027851"/>
            <a:ext cx="3924472" cy="584775"/>
          </a:xfrm>
          <a:prstGeom prst="rect">
            <a:avLst/>
          </a:prstGeom>
        </p:spPr>
        <p:txBody>
          <a:bodyPr wrap="none">
            <a:spAutoFit/>
          </a:bodyPr>
          <a:lstStyle/>
          <a:p>
            <a:r>
              <a:rPr lang="en-US" sz="3200" b="1" dirty="0">
                <a:latin typeface="Yu Gothic UI" panose="020B0500000000000000" pitchFamily="34" charset="-128"/>
                <a:ea typeface="Yu Gothic UI" panose="020B0500000000000000" pitchFamily="34" charset="-128"/>
                <a:cs typeface="Segoe UI" panose="020B0502040204020203" pitchFamily="34" charset="0"/>
              </a:rPr>
              <a:t>Sensors - categories</a:t>
            </a:r>
          </a:p>
        </p:txBody>
      </p:sp>
      <p:sp>
        <p:nvSpPr>
          <p:cNvPr id="17" name="Rectangle 16"/>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data sources: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Remote sensing</a:t>
            </a:r>
          </a:p>
        </p:txBody>
      </p:sp>
    </p:spTree>
    <p:extLst>
      <p:ext uri="{BB962C8B-B14F-4D97-AF65-F5344CB8AC3E}">
        <p14:creationId xmlns:p14="http://schemas.microsoft.com/office/powerpoint/2010/main" val="383669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69450" y="2181034"/>
            <a:ext cx="3393581"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460899" y="2310216"/>
            <a:ext cx="3083158" cy="3108543"/>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Elevation data </a:t>
            </a:r>
          </a:p>
          <a:p>
            <a:pPr marL="442913" indent="-442913">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Definition</a:t>
            </a:r>
          </a:p>
          <a:p>
            <a:pPr marL="442913" indent="-442913">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DEM data structure</a:t>
            </a:r>
          </a:p>
          <a:p>
            <a:pPr marL="442913" indent="-442913">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Contour line, TIN, raster</a:t>
            </a:r>
            <a:endPar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4" name="Rounded Rectangle 23"/>
          <p:cNvSpPr/>
          <p:nvPr/>
        </p:nvSpPr>
        <p:spPr>
          <a:xfrm>
            <a:off x="4459523" y="2177046"/>
            <a:ext cx="3874912" cy="3494272"/>
          </a:xfrm>
          <a:prstGeom prst="roundRect">
            <a:avLst>
              <a:gd name="adj" fmla="val 8239"/>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5" name="Rectangle 24"/>
          <p:cNvSpPr/>
          <p:nvPr/>
        </p:nvSpPr>
        <p:spPr>
          <a:xfrm>
            <a:off x="4623937" y="2318202"/>
            <a:ext cx="4352671" cy="3231654"/>
          </a:xfrm>
          <a:prstGeom prst="rect">
            <a:avLst/>
          </a:prstGeom>
          <a:noFill/>
          <a:ln>
            <a:noFill/>
          </a:ln>
        </p:spPr>
        <p:txBody>
          <a:bodyPr wrap="square">
            <a:spAutoFit/>
          </a:bodyPr>
          <a:lstStyle/>
          <a:p>
            <a:r>
              <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Elevation data source:</a:t>
            </a:r>
          </a:p>
          <a:p>
            <a:pPr marL="571500" indent="-5715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Remote sensing</a:t>
            </a:r>
          </a:p>
          <a:p>
            <a:pPr marL="571500" indent="-5715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Photogrammetry</a:t>
            </a:r>
          </a:p>
          <a:p>
            <a:pPr marL="571500" indent="-5715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Las file</a:t>
            </a:r>
          </a:p>
          <a:p>
            <a:pPr marL="571500" indent="-571500">
              <a:buFont typeface="Arial" panose="020B0604020202020204" pitchFamily="34" charset="0"/>
              <a:buChar char="•"/>
            </a:pPr>
            <a:r>
              <a:rPr lang="en-US"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DEM generation</a:t>
            </a:r>
          </a:p>
          <a:p>
            <a:endPar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6" name="Rounded Rectangle 25"/>
          <p:cNvSpPr/>
          <p:nvPr/>
        </p:nvSpPr>
        <p:spPr>
          <a:xfrm>
            <a:off x="9014690" y="2183032"/>
            <a:ext cx="288318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7" name="Rectangle 26"/>
          <p:cNvSpPr/>
          <p:nvPr/>
        </p:nvSpPr>
        <p:spPr>
          <a:xfrm>
            <a:off x="9090017" y="2318202"/>
            <a:ext cx="2807859" cy="2923877"/>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DEM visualization</a:t>
            </a:r>
          </a:p>
          <a:p>
            <a:pPr marL="442913" lvl="1" indent="-442913">
              <a:buFont typeface="Arial" panose="020B0604020202020204" pitchFamily="34" charset="0"/>
              <a:buChar char="•"/>
            </a:pPr>
            <a:r>
              <a:rPr lang="en-GB" sz="2800" dirty="0" err="1">
                <a:solidFill>
                  <a:schemeClr val="bg1"/>
                </a:solidFill>
                <a:latin typeface="Yu Gothic UI" panose="020B0500000000000000" pitchFamily="34" charset="-128"/>
                <a:ea typeface="Yu Gothic UI" panose="020B0500000000000000" pitchFamily="34" charset="-128"/>
                <a:cs typeface="Segoe UI" panose="020B0502040204020203" pitchFamily="34" charset="0"/>
              </a:rPr>
              <a:t>Hillshade</a:t>
            </a:r>
            <a:endPar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42913" lvl="1" indent="-442913">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Example</a:t>
            </a:r>
          </a:p>
          <a:p>
            <a:endPar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8" name="Oval 27"/>
          <p:cNvSpPr/>
          <p:nvPr/>
        </p:nvSpPr>
        <p:spPr>
          <a:xfrm>
            <a:off x="3327173" y="185440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9" name="Rectangle 28"/>
          <p:cNvSpPr/>
          <p:nvPr/>
        </p:nvSpPr>
        <p:spPr>
          <a:xfrm>
            <a:off x="3469309" y="1847297"/>
            <a:ext cx="516488" cy="830997"/>
          </a:xfrm>
          <a:prstGeom prst="rect">
            <a:avLst/>
          </a:prstGeom>
        </p:spPr>
        <p:txBody>
          <a:bodyPr wrap="squar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30" name="Oval 29"/>
          <p:cNvSpPr/>
          <p:nvPr/>
        </p:nvSpPr>
        <p:spPr>
          <a:xfrm>
            <a:off x="7842306" y="187024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1" name="Oval 30"/>
          <p:cNvSpPr/>
          <p:nvPr/>
        </p:nvSpPr>
        <p:spPr>
          <a:xfrm>
            <a:off x="11339280"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2" name="Rectangle 31"/>
          <p:cNvSpPr/>
          <p:nvPr/>
        </p:nvSpPr>
        <p:spPr>
          <a:xfrm>
            <a:off x="8007803" y="1856646"/>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33" name="Rectangle 32"/>
          <p:cNvSpPr/>
          <p:nvPr/>
        </p:nvSpPr>
        <p:spPr>
          <a:xfrm>
            <a:off x="11500023" y="1850047"/>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15" name="Rectangle 14"/>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6" name="Rectangle 15"/>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Tree>
    <p:extLst>
      <p:ext uri="{BB962C8B-B14F-4D97-AF65-F5344CB8AC3E}">
        <p14:creationId xmlns:p14="http://schemas.microsoft.com/office/powerpoint/2010/main" val="227127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9" name="Rectangle 3"/>
          <p:cNvSpPr txBox="1">
            <a:spLocks noChangeArrowheads="1"/>
          </p:cNvSpPr>
          <p:nvPr/>
        </p:nvSpPr>
        <p:spPr>
          <a:xfrm>
            <a:off x="606102" y="1142150"/>
            <a:ext cx="11455465"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Remote sensing methods can be compared considering</a:t>
            </a:r>
            <a:endParaRPr lang="en-US"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endParaRPr lang="en-US" sz="11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Sensor parameters</a:t>
            </a:r>
          </a:p>
          <a:p>
            <a:pPr marL="1350963" lvl="2" indent="-350838">
              <a:lnSpc>
                <a:spcPct val="100000"/>
              </a:lnSpc>
              <a:spcBef>
                <a:spcPts val="0"/>
              </a:spcBef>
            </a:pPr>
            <a:r>
              <a:rPr lang="en-US" sz="2400" dirty="0">
                <a:latin typeface="Yu Gothic UI" panose="020B0500000000000000" pitchFamily="34" charset="-128"/>
                <a:ea typeface="Yu Gothic UI" panose="020B0500000000000000" pitchFamily="34" charset="-128"/>
              </a:rPr>
              <a:t>Type of sensor: passive, active</a:t>
            </a:r>
          </a:p>
          <a:p>
            <a:pPr marL="1350963" lvl="2" indent="-350838">
              <a:lnSpc>
                <a:spcPct val="100000"/>
              </a:lnSpc>
              <a:spcBef>
                <a:spcPts val="0"/>
              </a:spcBef>
            </a:pPr>
            <a:r>
              <a:rPr lang="en-US" sz="2400" dirty="0">
                <a:latin typeface="Yu Gothic UI" panose="020B0500000000000000" pitchFamily="34" charset="-128"/>
                <a:ea typeface="Yu Gothic UI" panose="020B0500000000000000" pitchFamily="34" charset="-128"/>
              </a:rPr>
              <a:t>Which part of the electromagnetic spectrum is covered?</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Costs</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Accuracy</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Temporal resolution: data availability (start and end of the measurements)</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Spatial resolution (sampling density)</a:t>
            </a: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Pre-processing requirements</a:t>
            </a:r>
          </a:p>
          <a:p>
            <a:pPr marL="893763" lvl="1" indent="-350838">
              <a:lnSpc>
                <a:spcPct val="100000"/>
              </a:lnSpc>
              <a:spcBef>
                <a:spcPts val="0"/>
              </a:spcBef>
              <a:buFont typeface="Segoe UI" panose="020B0502040204020203" pitchFamily="34" charset="0"/>
              <a:buChar char="–"/>
            </a:pPr>
            <a:endParaRPr lang="en-US"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dirty="0">
                <a:latin typeface="Yu Gothic UI" panose="020B0500000000000000" pitchFamily="34" charset="-128"/>
                <a:ea typeface="Yu Gothic UI" panose="020B0500000000000000" pitchFamily="34" charset="-128"/>
              </a:rPr>
              <a:t> (Accessibility to the area and flexibility)</a:t>
            </a:r>
          </a:p>
          <a:p>
            <a:pPr marL="542925" lvl="1" indent="0">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data sources: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Remote sensing</a:t>
            </a:r>
          </a:p>
        </p:txBody>
      </p:sp>
    </p:spTree>
    <p:extLst>
      <p:ext uri="{BB962C8B-B14F-4D97-AF65-F5344CB8AC3E}">
        <p14:creationId xmlns:p14="http://schemas.microsoft.com/office/powerpoint/2010/main" val="154923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Direct measurements of the elevation</a:t>
            </a:r>
          </a:p>
        </p:txBody>
      </p:sp>
      <p:sp>
        <p:nvSpPr>
          <p:cNvPr id="9" name="Rectangle 8"/>
          <p:cNvSpPr/>
          <p:nvPr/>
        </p:nvSpPr>
        <p:spPr>
          <a:xfrm>
            <a:off x="495301" y="1875482"/>
            <a:ext cx="11696700" cy="1815882"/>
          </a:xfrm>
          <a:prstGeom prst="rect">
            <a:avLst/>
          </a:prstGeom>
        </p:spPr>
        <p:txBody>
          <a:bodyPr wrap="squar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LiDAR (</a:t>
            </a:r>
            <a:r>
              <a:rPr lang="en-US" altLang="nb-NO" sz="2400" dirty="0" err="1">
                <a:latin typeface="Yu Gothic UI" panose="020B0500000000000000" pitchFamily="34" charset="-128"/>
                <a:ea typeface="Yu Gothic UI" panose="020B0500000000000000" pitchFamily="34" charset="-128"/>
                <a:cs typeface="Segoe UI" panose="020B0502040204020203" pitchFamily="34" charset="0"/>
              </a:rPr>
              <a:t>LIght</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Detection And Ranging) is an optical remote-sensing technique that uses laser light to densely sample the surface of the Earth producing highly accurate </a:t>
            </a:r>
            <a:r>
              <a:rPr lang="en-US" altLang="nb-NO" sz="2400" dirty="0" err="1">
                <a:latin typeface="Yu Gothic UI" panose="020B0500000000000000" pitchFamily="34" charset="-128"/>
                <a:ea typeface="Yu Gothic UI" panose="020B0500000000000000" pitchFamily="34" charset="-128"/>
                <a:cs typeface="Segoe UI" panose="020B0502040204020203" pitchFamily="34" charset="0"/>
              </a:rPr>
              <a:t>x,y,z</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measurements (point cloud).</a:t>
            </a:r>
          </a:p>
          <a:p>
            <a:endParaRPr lang="en-US" altLang="nb-NO" sz="1600" dirty="0">
              <a:latin typeface="Yu Gothic UI" panose="020B0500000000000000" pitchFamily="34" charset="-128"/>
              <a:ea typeface="Yu Gothic UI" panose="020B0500000000000000" pitchFamily="34" charset="-128"/>
              <a:cs typeface="Segoe UI" panose="020B0502040204020203" pitchFamily="34" charset="0"/>
            </a:endParaRPr>
          </a:p>
          <a:p>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0" name="Rectangle 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data sources: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LiDAR</a:t>
            </a:r>
          </a:p>
        </p:txBody>
      </p:sp>
      <p:sp>
        <p:nvSpPr>
          <p:cNvPr id="2" name="Rectangle 1"/>
          <p:cNvSpPr/>
          <p:nvPr/>
        </p:nvSpPr>
        <p:spPr>
          <a:xfrm>
            <a:off x="938541" y="3325611"/>
            <a:ext cx="8938790" cy="3046988"/>
          </a:xfrm>
          <a:prstGeom prst="rect">
            <a:avLst/>
          </a:prstGeom>
        </p:spPr>
        <p:txBody>
          <a:bodyPr wrap="square">
            <a:spAutoFit/>
          </a:bodyPr>
          <a:lstStyle/>
          <a:p>
            <a:pPr marL="714375" indent="-352425">
              <a:tabLst>
                <a:tab pos="542925" algn="l"/>
              </a:tabLst>
            </a:pPr>
            <a:r>
              <a:rPr lang="en-US" sz="2400" u="sng" dirty="0">
                <a:latin typeface="Yu Gothic UI" panose="020B0500000000000000" pitchFamily="34" charset="-128"/>
                <a:ea typeface="Yu Gothic UI" panose="020B0500000000000000" pitchFamily="34" charset="-128"/>
              </a:rPr>
              <a:t>General characteristics of Lidar:</a:t>
            </a:r>
          </a:p>
          <a:p>
            <a:pPr marL="714375" indent="-352425">
              <a:buFont typeface="Arial" panose="020B0604020202020204" pitchFamily="34" charset="0"/>
              <a:buChar char="•"/>
              <a:tabLst>
                <a:tab pos="542925" algn="l"/>
              </a:tabLst>
            </a:pPr>
            <a:r>
              <a:rPr lang="en-US" sz="2400" dirty="0">
                <a:latin typeface="Yu Gothic UI" panose="020B0500000000000000" pitchFamily="34" charset="-128"/>
                <a:ea typeface="Yu Gothic UI" panose="020B0500000000000000" pitchFamily="34" charset="-128"/>
              </a:rPr>
              <a:t>LiDAR point clouds stored in LAS format</a:t>
            </a:r>
          </a:p>
          <a:p>
            <a:pPr marL="714375" indent="-352425">
              <a:buFont typeface="Arial" panose="020B0604020202020204" pitchFamily="34" charset="0"/>
              <a:buChar char="•"/>
              <a:tabLst>
                <a:tab pos="542925" algn="l"/>
              </a:tabLst>
            </a:pPr>
            <a:r>
              <a:rPr lang="en-US" sz="2400" dirty="0">
                <a:latin typeface="Yu Gothic UI" panose="020B0500000000000000" pitchFamily="34" charset="-128"/>
                <a:ea typeface="Yu Gothic UI" panose="020B0500000000000000" pitchFamily="34" charset="-128"/>
              </a:rPr>
              <a:t>High point spacing density (approximately 1-100 points per square meter, Airborne and TLS) </a:t>
            </a:r>
          </a:p>
          <a:p>
            <a:pPr marL="714375" indent="-352425">
              <a:buFont typeface="Arial" panose="020B0604020202020204" pitchFamily="34" charset="0"/>
              <a:buChar char="•"/>
              <a:tabLst>
                <a:tab pos="542925" algn="l"/>
              </a:tabLst>
            </a:pPr>
            <a:r>
              <a:rPr lang="en-US" sz="2400" dirty="0">
                <a:latin typeface="Yu Gothic UI" panose="020B0500000000000000" pitchFamily="34" charset="-128"/>
                <a:ea typeface="Yu Gothic UI" panose="020B0500000000000000" pitchFamily="34" charset="-128"/>
              </a:rPr>
              <a:t>Often, but not always, filtered to bare earth points</a:t>
            </a:r>
          </a:p>
          <a:p>
            <a:pPr marL="714375" indent="-352425">
              <a:buFont typeface="Arial" panose="020B0604020202020204" pitchFamily="34" charset="0"/>
              <a:buChar char="•"/>
              <a:tabLst>
                <a:tab pos="542925" algn="l"/>
              </a:tabLst>
            </a:pPr>
            <a:r>
              <a:rPr lang="en-US" sz="2400" dirty="0">
                <a:latin typeface="Yu Gothic UI" panose="020B0500000000000000" pitchFamily="34" charset="-128"/>
                <a:ea typeface="Yu Gothic UI" panose="020B0500000000000000" pitchFamily="34" charset="-128"/>
              </a:rPr>
              <a:t>Every point contains attributes stored with the </a:t>
            </a:r>
            <a:r>
              <a:rPr lang="en-US" sz="2400" dirty="0" err="1">
                <a:latin typeface="Yu Gothic UI" panose="020B0500000000000000" pitchFamily="34" charset="-128"/>
                <a:ea typeface="Yu Gothic UI" panose="020B0500000000000000" pitchFamily="34" charset="-128"/>
              </a:rPr>
              <a:t>x,y,z</a:t>
            </a:r>
            <a:r>
              <a:rPr lang="en-US" sz="2400" dirty="0">
                <a:latin typeface="Yu Gothic UI" panose="020B0500000000000000" pitchFamily="34" charset="-128"/>
                <a:ea typeface="Yu Gothic UI" panose="020B0500000000000000" pitchFamily="34" charset="-128"/>
              </a:rPr>
              <a:t> data (e.g. intensity, time, echo) </a:t>
            </a:r>
          </a:p>
          <a:p>
            <a:pPr marL="714375" indent="-352425">
              <a:buFont typeface="Arial" panose="020B0604020202020204" pitchFamily="34" charset="0"/>
              <a:buChar char="•"/>
              <a:tabLst>
                <a:tab pos="542925" algn="l"/>
              </a:tabLst>
            </a:pPr>
            <a:r>
              <a:rPr lang="en-US" sz="2400" dirty="0">
                <a:latin typeface="Yu Gothic UI" panose="020B0500000000000000" pitchFamily="34" charset="-128"/>
                <a:ea typeface="Yu Gothic UI" panose="020B0500000000000000" pitchFamily="34" charset="-128"/>
              </a:rPr>
              <a:t>Large quantities of point data</a:t>
            </a:r>
          </a:p>
        </p:txBody>
      </p:sp>
    </p:spTree>
    <p:extLst>
      <p:ext uri="{BB962C8B-B14F-4D97-AF65-F5344CB8AC3E}">
        <p14:creationId xmlns:p14="http://schemas.microsoft.com/office/powerpoint/2010/main" val="9458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0818" y="1971675"/>
            <a:ext cx="10779244" cy="411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data sources: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Lidar</a:t>
            </a:r>
          </a:p>
        </p:txBody>
      </p:sp>
      <p:sp>
        <p:nvSpPr>
          <p:cNvPr id="13" name="Rectangle 3"/>
          <p:cNvSpPr txBox="1">
            <a:spLocks noChangeArrowheads="1"/>
          </p:cNvSpPr>
          <p:nvPr/>
        </p:nvSpPr>
        <p:spPr>
          <a:xfrm>
            <a:off x="606103" y="1425066"/>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Direct measurements of the elevation (ground, plane or satellite)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475" y="2809189"/>
            <a:ext cx="4732794" cy="312364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769" y="2733674"/>
            <a:ext cx="2318231" cy="3199159"/>
          </a:xfrm>
          <a:prstGeom prst="rect">
            <a:avLst/>
          </a:prstGeom>
        </p:spPr>
      </p:pic>
      <p:sp>
        <p:nvSpPr>
          <p:cNvPr id="9" name="Rectangle 8"/>
          <p:cNvSpPr/>
          <p:nvPr/>
        </p:nvSpPr>
        <p:spPr>
          <a:xfrm>
            <a:off x="1150819" y="2053480"/>
            <a:ext cx="2777920" cy="707886"/>
          </a:xfrm>
          <a:prstGeom prst="rect">
            <a:avLst/>
          </a:prstGeom>
        </p:spPr>
        <p:txBody>
          <a:bodyPr wrap="square">
            <a:spAutoFit/>
          </a:bodyPr>
          <a:lstStyle/>
          <a:p>
            <a:r>
              <a:rPr lang="en-US" altLang="nb-NO" sz="2000" b="1" dirty="0">
                <a:latin typeface="Yu Gothic UI" panose="020B0500000000000000" pitchFamily="34" charset="-128"/>
                <a:ea typeface="Yu Gothic UI" panose="020B0500000000000000" pitchFamily="34" charset="-128"/>
                <a:cs typeface="Segoe UI" panose="020B0502040204020203" pitchFamily="34" charset="0"/>
              </a:rPr>
              <a:t>Airborne laser scanning (ALS)</a:t>
            </a:r>
            <a:endParaRPr lang="nb-NO" sz="2000" b="1" dirty="0"/>
          </a:p>
        </p:txBody>
      </p:sp>
      <p:sp>
        <p:nvSpPr>
          <p:cNvPr id="14" name="Rectangle 13"/>
          <p:cNvSpPr/>
          <p:nvPr/>
        </p:nvSpPr>
        <p:spPr>
          <a:xfrm>
            <a:off x="6116769" y="2070431"/>
            <a:ext cx="2860740" cy="707886"/>
          </a:xfrm>
          <a:prstGeom prst="rect">
            <a:avLst/>
          </a:prstGeom>
        </p:spPr>
        <p:txBody>
          <a:bodyPr wrap="square">
            <a:spAutoFit/>
          </a:bodyPr>
          <a:lstStyle/>
          <a:p>
            <a:r>
              <a:rPr lang="en-US" altLang="nb-NO" sz="2000" b="1" dirty="0">
                <a:latin typeface="Yu Gothic UI" panose="020B0500000000000000" pitchFamily="34" charset="-128"/>
                <a:ea typeface="Yu Gothic UI" panose="020B0500000000000000" pitchFamily="34" charset="-128"/>
                <a:cs typeface="Segoe UI" panose="020B0502040204020203" pitchFamily="34" charset="0"/>
              </a:rPr>
              <a:t>Terrestrial laser scanning (TLS)</a:t>
            </a:r>
            <a:endParaRPr lang="nb-NO" sz="2000" b="1" dirty="0"/>
          </a:p>
        </p:txBody>
      </p:sp>
      <p:sp>
        <p:nvSpPr>
          <p:cNvPr id="15" name="Rectangle 14"/>
          <p:cNvSpPr/>
          <p:nvPr/>
        </p:nvSpPr>
        <p:spPr>
          <a:xfrm>
            <a:off x="8572500" y="2053480"/>
            <a:ext cx="3479274" cy="2246769"/>
          </a:xfrm>
          <a:prstGeom prst="rect">
            <a:avLst/>
          </a:prstGeom>
        </p:spPr>
        <p:txBody>
          <a:bodyPr wrap="square">
            <a:spAutoFit/>
          </a:bodyPr>
          <a:lstStyle/>
          <a:p>
            <a:r>
              <a:rPr lang="en-US" altLang="nb-NO" sz="2000" dirty="0">
                <a:latin typeface="Yu Gothic UI" panose="020B0500000000000000" pitchFamily="34" charset="-128"/>
                <a:ea typeface="Yu Gothic UI" panose="020B0500000000000000" pitchFamily="34" charset="-128"/>
                <a:cs typeface="Segoe UI" panose="020B0502040204020203" pitchFamily="34" charset="0"/>
              </a:rPr>
              <a:t>Data format:</a:t>
            </a:r>
          </a:p>
          <a:p>
            <a:pPr marL="266700" indent="-266700">
              <a:buFont typeface="Arial" panose="020B0604020202020204" pitchFamily="34" charset="0"/>
              <a:buChar char="•"/>
            </a:pPr>
            <a:r>
              <a:rPr lang="en-US" sz="2000" dirty="0">
                <a:latin typeface="Yu Gothic UI" panose="020B0500000000000000" pitchFamily="34" charset="-128"/>
                <a:ea typeface="Yu Gothic UI" panose="020B0500000000000000" pitchFamily="34" charset="-128"/>
                <a:cs typeface="Segoe UI" panose="020B0502040204020203" pitchFamily="34" charset="0"/>
              </a:rPr>
              <a:t>3D Point cloud (</a:t>
            </a:r>
            <a:r>
              <a:rPr lang="en-US" sz="2000" dirty="0" err="1">
                <a:latin typeface="Yu Gothic UI" panose="020B0500000000000000" pitchFamily="34" charset="-128"/>
                <a:ea typeface="Yu Gothic UI" panose="020B0500000000000000" pitchFamily="34" charset="-128"/>
                <a:cs typeface="Segoe UI" panose="020B0502040204020203" pitchFamily="34" charset="0"/>
              </a:rPr>
              <a:t>x,y,z</a:t>
            </a:r>
            <a:r>
              <a:rPr lang="en-US" sz="2000" dirty="0">
                <a:latin typeface="Yu Gothic UI" panose="020B0500000000000000" pitchFamily="34" charset="-128"/>
                <a:ea typeface="Yu Gothic UI" panose="020B0500000000000000" pitchFamily="34" charset="-128"/>
                <a:cs typeface="Segoe UI" panose="020B0502040204020203" pitchFamily="34" charset="0"/>
              </a:rPr>
              <a:t>, </a:t>
            </a:r>
            <a:r>
              <a:rPr lang="en-US" sz="2000" i="1" dirty="0">
                <a:latin typeface="Yu Gothic UI" panose="020B0500000000000000" pitchFamily="34" charset="-128"/>
                <a:ea typeface="Yu Gothic UI" panose="020B0500000000000000" pitchFamily="34" charset="-128"/>
                <a:cs typeface="Segoe UI" panose="020B0502040204020203" pitchFamily="34" charset="0"/>
              </a:rPr>
              <a:t>attributes</a:t>
            </a:r>
            <a:r>
              <a:rPr lang="en-US" sz="2000" dirty="0">
                <a:latin typeface="Yu Gothic UI" panose="020B0500000000000000" pitchFamily="34" charset="-128"/>
                <a:ea typeface="Yu Gothic UI" panose="020B0500000000000000" pitchFamily="34" charset="-128"/>
                <a:cs typeface="Segoe UI" panose="020B0502040204020203" pitchFamily="34" charset="0"/>
              </a:rPr>
              <a:t>)</a:t>
            </a:r>
          </a:p>
          <a:p>
            <a:pPr marL="723900" lvl="1" indent="-266700">
              <a:buFont typeface="Arial" panose="020B0604020202020204" pitchFamily="34" charset="0"/>
              <a:buChar char="•"/>
            </a:pPr>
            <a:r>
              <a:rPr lang="en-US" sz="2000" dirty="0">
                <a:latin typeface="Yu Gothic UI" panose="020B0500000000000000" pitchFamily="34" charset="-128"/>
                <a:ea typeface="Yu Gothic UI" panose="020B0500000000000000" pitchFamily="34" charset="-128"/>
                <a:cs typeface="Segoe UI" panose="020B0502040204020203" pitchFamily="34" charset="0"/>
              </a:rPr>
              <a:t>Elevation </a:t>
            </a:r>
          </a:p>
          <a:p>
            <a:pPr marL="723900" lvl="1" indent="-266700">
              <a:buFont typeface="Arial" panose="020B0604020202020204" pitchFamily="34" charset="0"/>
              <a:buChar char="•"/>
            </a:pPr>
            <a:r>
              <a:rPr lang="en-US" sz="2000" dirty="0">
                <a:latin typeface="Yu Gothic UI" panose="020B0500000000000000" pitchFamily="34" charset="-128"/>
                <a:ea typeface="Yu Gothic UI" panose="020B0500000000000000" pitchFamily="34" charset="-128"/>
              </a:rPr>
              <a:t>Intensity information </a:t>
            </a:r>
          </a:p>
          <a:p>
            <a:pPr marL="266700" indent="-266700">
              <a:buFont typeface="Arial" panose="020B0604020202020204" pitchFamily="34" charset="0"/>
              <a:buChar char="•"/>
            </a:pPr>
            <a:r>
              <a:rPr lang="en-US" sz="2000" dirty="0">
                <a:latin typeface="Yu Gothic UI" panose="020B0500000000000000" pitchFamily="34" charset="-128"/>
                <a:ea typeface="Yu Gothic UI" panose="020B0500000000000000" pitchFamily="34" charset="-128"/>
                <a:cs typeface="Segoe UI" panose="020B0502040204020203" pitchFamily="34" charset="0"/>
              </a:rPr>
              <a:t>File format: .las, .</a:t>
            </a:r>
            <a:r>
              <a:rPr lang="en-US" sz="2000" dirty="0" err="1">
                <a:latin typeface="Yu Gothic UI" panose="020B0500000000000000" pitchFamily="34" charset="-128"/>
                <a:ea typeface="Yu Gothic UI" panose="020B0500000000000000" pitchFamily="34" charset="-128"/>
                <a:cs typeface="Segoe UI" panose="020B0502040204020203" pitchFamily="34" charset="0"/>
              </a:rPr>
              <a:t>laz</a:t>
            </a:r>
            <a:endParaRPr lang="en-US" sz="2000" dirty="0">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endParaRPr lang="en-US"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1294053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0" name="Rectangle 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data sources: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Lidar</a:t>
            </a:r>
          </a:p>
        </p:txBody>
      </p:sp>
      <p:pic>
        <p:nvPicPr>
          <p:cNvPr id="7" name="Picture 6">
            <a:extLst>
              <a:ext uri="{FF2B5EF4-FFF2-40B4-BE49-F238E27FC236}">
                <a16:creationId xmlns:a16="http://schemas.microsoft.com/office/drawing/2014/main" id="{2460A4AC-C11E-EEC6-AE62-9D3527EECFA8}"/>
              </a:ext>
            </a:extLst>
          </p:cNvPr>
          <p:cNvPicPr>
            <a:picLocks noChangeAspect="1"/>
          </p:cNvPicPr>
          <p:nvPr/>
        </p:nvPicPr>
        <p:blipFill>
          <a:blip r:embed="rId3"/>
          <a:stretch>
            <a:fillRect/>
          </a:stretch>
        </p:blipFill>
        <p:spPr>
          <a:xfrm>
            <a:off x="4193026" y="81912"/>
            <a:ext cx="3805949" cy="6177348"/>
          </a:xfrm>
          <a:prstGeom prst="rect">
            <a:avLst/>
          </a:prstGeom>
        </p:spPr>
      </p:pic>
      <p:sp>
        <p:nvSpPr>
          <p:cNvPr id="8" name="Rectangle 7">
            <a:extLst>
              <a:ext uri="{FF2B5EF4-FFF2-40B4-BE49-F238E27FC236}">
                <a16:creationId xmlns:a16="http://schemas.microsoft.com/office/drawing/2014/main" id="{671758A8-E77F-6EA4-5C70-0F7E42D46060}"/>
              </a:ext>
            </a:extLst>
          </p:cNvPr>
          <p:cNvSpPr/>
          <p:nvPr/>
        </p:nvSpPr>
        <p:spPr>
          <a:xfrm>
            <a:off x="7941364" y="5994028"/>
            <a:ext cx="2535030" cy="261610"/>
          </a:xfrm>
          <a:prstGeom prst="rect">
            <a:avLst/>
          </a:prstGeom>
        </p:spPr>
        <p:txBody>
          <a:bodyPr wrap="square">
            <a:spAutoFit/>
          </a:bodyPr>
          <a:lstStyle/>
          <a:p>
            <a:r>
              <a:rPr lang="nb-NO" sz="1050" i="1" dirty="0">
                <a:solidFill>
                  <a:schemeClr val="tx1">
                    <a:lumMod val="65000"/>
                    <a:lumOff val="35000"/>
                  </a:schemeClr>
                </a:solidFill>
                <a:latin typeface="Yu Gothic UI" panose="020B0500000000000000" pitchFamily="34" charset="-128"/>
                <a:ea typeface="Yu Gothic UI" panose="020B0500000000000000" pitchFamily="34" charset="-128"/>
              </a:rPr>
              <a:t>Bernhardson 2018</a:t>
            </a:r>
          </a:p>
        </p:txBody>
      </p:sp>
      <p:pic>
        <p:nvPicPr>
          <p:cNvPr id="3" name="Picture 2">
            <a:extLst>
              <a:ext uri="{FF2B5EF4-FFF2-40B4-BE49-F238E27FC236}">
                <a16:creationId xmlns:a16="http://schemas.microsoft.com/office/drawing/2014/main" id="{62F8296E-1699-E1FD-D295-1A54140E65ED}"/>
              </a:ext>
            </a:extLst>
          </p:cNvPr>
          <p:cNvPicPr>
            <a:picLocks noChangeAspect="1"/>
          </p:cNvPicPr>
          <p:nvPr/>
        </p:nvPicPr>
        <p:blipFill>
          <a:blip r:embed="rId4"/>
          <a:stretch>
            <a:fillRect/>
          </a:stretch>
        </p:blipFill>
        <p:spPr>
          <a:xfrm>
            <a:off x="0" y="1624888"/>
            <a:ext cx="12192000" cy="3608224"/>
          </a:xfrm>
          <a:prstGeom prst="rect">
            <a:avLst/>
          </a:prstGeom>
        </p:spPr>
      </p:pic>
    </p:spTree>
    <p:extLst>
      <p:ext uri="{BB962C8B-B14F-4D97-AF65-F5344CB8AC3E}">
        <p14:creationId xmlns:p14="http://schemas.microsoft.com/office/powerpoint/2010/main" val="362724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0818" y="1971675"/>
            <a:ext cx="10779244" cy="411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092" b="1"/>
          <a:stretch/>
        </p:blipFill>
        <p:spPr bwMode="auto">
          <a:xfrm flipH="1">
            <a:off x="967980" y="1973656"/>
            <a:ext cx="5641084" cy="411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29691"/>
          <a:stretch/>
        </p:blipFill>
        <p:spPr bwMode="auto">
          <a:xfrm>
            <a:off x="6413203" y="1971675"/>
            <a:ext cx="391727" cy="411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data sources: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Lidar</a:t>
            </a:r>
          </a:p>
        </p:txBody>
      </p:sp>
      <p:sp>
        <p:nvSpPr>
          <p:cNvPr id="13" name="Rectangle 3"/>
          <p:cNvSpPr txBox="1">
            <a:spLocks noChangeArrowheads="1"/>
          </p:cNvSpPr>
          <p:nvPr/>
        </p:nvSpPr>
        <p:spPr>
          <a:xfrm>
            <a:off x="606103" y="1425066"/>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Direct measurements of the elevation (ground, plane or satellite)</a:t>
            </a:r>
          </a:p>
        </p:txBody>
      </p:sp>
      <p:sp>
        <p:nvSpPr>
          <p:cNvPr id="9" name="Rectangle 8"/>
          <p:cNvSpPr/>
          <p:nvPr/>
        </p:nvSpPr>
        <p:spPr>
          <a:xfrm>
            <a:off x="1150818" y="2053480"/>
            <a:ext cx="3828587" cy="400110"/>
          </a:xfrm>
          <a:prstGeom prst="rect">
            <a:avLst/>
          </a:prstGeom>
        </p:spPr>
        <p:txBody>
          <a:bodyPr wrap="square">
            <a:spAutoFit/>
          </a:bodyPr>
          <a:lstStyle/>
          <a:p>
            <a:r>
              <a:rPr lang="en-US" altLang="nb-NO" sz="2000" b="1" dirty="0">
                <a:latin typeface="Yu Gothic UI" panose="020B0500000000000000" pitchFamily="34" charset="-128"/>
                <a:ea typeface="Yu Gothic UI" panose="020B0500000000000000" pitchFamily="34" charset="-128"/>
                <a:cs typeface="Segoe UI" panose="020B0502040204020203" pitchFamily="34" charset="0"/>
              </a:rPr>
              <a:t>Airborne laser scanning (ALS)</a:t>
            </a:r>
            <a:endParaRPr lang="nb-NO" sz="2000" b="1" dirty="0"/>
          </a:p>
        </p:txBody>
      </p:sp>
      <p:sp>
        <p:nvSpPr>
          <p:cNvPr id="36" name="Rectangle 35"/>
          <p:cNvSpPr/>
          <p:nvPr/>
        </p:nvSpPr>
        <p:spPr>
          <a:xfrm>
            <a:off x="8599065" y="5231246"/>
            <a:ext cx="3592935" cy="1200329"/>
          </a:xfrm>
          <a:prstGeom prst="rect">
            <a:avLst/>
          </a:prstGeom>
        </p:spPr>
        <p:txBody>
          <a:bodyPr wrap="square">
            <a:spAutoFit/>
          </a:bodyPr>
          <a:lstStyle/>
          <a:p>
            <a:r>
              <a:rPr lang="en-GB" i="1" dirty="0">
                <a:latin typeface="Yu Gothic UI" panose="020B0500000000000000" pitchFamily="34" charset="-128"/>
                <a:ea typeface="Yu Gothic UI" panose="020B0500000000000000" pitchFamily="34" charset="-128"/>
              </a:rPr>
              <a:t>Point density of 1-14 point </a:t>
            </a:r>
            <a:r>
              <a:rPr lang="en-US" i="1" dirty="0">
                <a:latin typeface="Yu Gothic UI" panose="020B0500000000000000" pitchFamily="34" charset="-128"/>
                <a:ea typeface="Yu Gothic UI" panose="020B0500000000000000" pitchFamily="34" charset="-128"/>
              </a:rPr>
              <a:t>per m</a:t>
            </a:r>
            <a:r>
              <a:rPr lang="en-US" i="1" baseline="30000" dirty="0">
                <a:latin typeface="Yu Gothic UI" panose="020B0500000000000000" pitchFamily="34" charset="-128"/>
                <a:ea typeface="Yu Gothic UI" panose="020B0500000000000000" pitchFamily="34" charset="-128"/>
              </a:rPr>
              <a:t>2</a:t>
            </a:r>
            <a:r>
              <a:rPr lang="en-US" i="1" dirty="0">
                <a:latin typeface="Yu Gothic UI" panose="020B0500000000000000" pitchFamily="34" charset="-128"/>
                <a:ea typeface="Yu Gothic UI" panose="020B0500000000000000" pitchFamily="34" charset="-128"/>
              </a:rPr>
              <a:t>,  which were interpolated to a DEM (raster representation) with the very high resolution of 1m</a:t>
            </a:r>
            <a:r>
              <a:rPr lang="en-GB" i="1" dirty="0">
                <a:latin typeface="Yu Gothic UI" panose="020B0500000000000000" pitchFamily="34" charset="-128"/>
                <a:ea typeface="Yu Gothic UI" panose="020B0500000000000000" pitchFamily="34" charset="-128"/>
              </a:rPr>
              <a:t> </a:t>
            </a:r>
          </a:p>
        </p:txBody>
      </p:sp>
      <p:pic>
        <p:nvPicPr>
          <p:cNvPr id="33" name="Picture 6" descr="Flugplanun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98282" y="135698"/>
            <a:ext cx="4996836" cy="314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5" descr="altm_3100_500.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90633" y="2841190"/>
            <a:ext cx="1920368" cy="1438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6" descr="porter.tif"/>
          <p:cNvPicPr>
            <a:picLocks noChangeAspect="1"/>
          </p:cNvPicPr>
          <p:nvPr/>
        </p:nvPicPr>
        <p:blipFill>
          <a:blip r:embed="rId7">
            <a:extLst>
              <a:ext uri="{28A0092B-C50C-407E-A947-70E740481C1C}">
                <a14:useLocalDpi xmlns:a14="http://schemas.microsoft.com/office/drawing/2010/main" val="0"/>
              </a:ext>
            </a:extLst>
          </a:blip>
          <a:srcRect l="4356" r="1453"/>
          <a:stretch>
            <a:fillRect/>
          </a:stretch>
        </p:blipFill>
        <p:spPr bwMode="auto">
          <a:xfrm>
            <a:off x="3771470" y="4979885"/>
            <a:ext cx="2641732" cy="1120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Content Placeholder 17" descr="Okt_2005_dem.tif"/>
          <p:cNvPicPr>
            <a:picLocks noChangeAspect="1"/>
          </p:cNvPicPr>
          <p:nvPr/>
        </p:nvPicPr>
        <p:blipFill>
          <a:blip r:embed="rId8">
            <a:extLst>
              <a:ext uri="{28A0092B-C50C-407E-A947-70E740481C1C}">
                <a14:useLocalDpi xmlns:a14="http://schemas.microsoft.com/office/drawing/2010/main" val="0"/>
              </a:ext>
            </a:extLst>
          </a:blip>
          <a:srcRect t="14510" b="14510"/>
          <a:stretch>
            <a:fillRect/>
          </a:stretch>
        </p:blipFill>
        <p:spPr bwMode="auto">
          <a:xfrm rot="19586976">
            <a:off x="6481022" y="3416582"/>
            <a:ext cx="3836988"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7"/>
          <p:cNvSpPr txBox="1">
            <a:spLocks noChangeArrowheads="1"/>
          </p:cNvSpPr>
          <p:nvPr/>
        </p:nvSpPr>
        <p:spPr bwMode="auto">
          <a:xfrm>
            <a:off x="48816" y="4240351"/>
            <a:ext cx="25087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de-DE" sz="1200" i="1" dirty="0">
                <a:latin typeface="Yu Gothic UI" panose="020B0500000000000000" pitchFamily="34" charset="-128"/>
                <a:ea typeface="Yu Gothic UI" panose="020B0500000000000000" pitchFamily="34" charset="-128"/>
              </a:rPr>
              <a:t>Courtesy of BSF </a:t>
            </a:r>
            <a:r>
              <a:rPr lang="en-US" altLang="de-DE" sz="1200" i="1" dirty="0" err="1">
                <a:latin typeface="Yu Gothic UI" panose="020B0500000000000000" pitchFamily="34" charset="-128"/>
                <a:ea typeface="Yu Gothic UI" panose="020B0500000000000000" pitchFamily="34" charset="-128"/>
              </a:rPr>
              <a:t>Swissphoto</a:t>
            </a:r>
            <a:endParaRPr lang="en-US" altLang="de-DE" sz="1200" i="1" dirty="0">
              <a:latin typeface="Yu Gothic UI" panose="020B0500000000000000" pitchFamily="34" charset="-128"/>
              <a:ea typeface="Yu Gothic UI" panose="020B0500000000000000" pitchFamily="34" charset="-128"/>
            </a:endParaRPr>
          </a:p>
        </p:txBody>
      </p:sp>
      <p:sp>
        <p:nvSpPr>
          <p:cNvPr id="39" name="Rectangle 38"/>
          <p:cNvSpPr/>
          <p:nvPr/>
        </p:nvSpPr>
        <p:spPr>
          <a:xfrm>
            <a:off x="888880" y="6017638"/>
            <a:ext cx="4692522" cy="461665"/>
          </a:xfrm>
          <a:prstGeom prst="rect">
            <a:avLst/>
          </a:prstGeom>
        </p:spPr>
        <p:txBody>
          <a:bodyPr wrap="square">
            <a:spAutoFit/>
          </a:bodyPr>
          <a:lstStyle/>
          <a:p>
            <a:r>
              <a:rPr lang="en-US" altLang="nb-NO" sz="1200" i="1" dirty="0" err="1">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Joerg</a:t>
            </a:r>
            <a:r>
              <a:rPr lang="en-US" altLang="nb-NO" sz="12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 et al. 2012. Uncertainty assessment of multi-temporal airborne laser scanning data: A case study on an Alpine glacier</a:t>
            </a:r>
            <a:endParaRPr lang="nb-NO" sz="1200" i="1" dirty="0">
              <a:solidFill>
                <a:schemeClr val="tx1">
                  <a:lumMod val="50000"/>
                  <a:lumOff val="50000"/>
                </a:schemeClr>
              </a:solidFill>
            </a:endParaRPr>
          </a:p>
        </p:txBody>
      </p:sp>
    </p:spTree>
    <p:extLst>
      <p:ext uri="{BB962C8B-B14F-4D97-AF65-F5344CB8AC3E}">
        <p14:creationId xmlns:p14="http://schemas.microsoft.com/office/powerpoint/2010/main" val="3746010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50818" y="1971675"/>
            <a:ext cx="10779244" cy="411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data sources: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Lidar</a:t>
            </a:r>
          </a:p>
        </p:txBody>
      </p:sp>
      <p:sp>
        <p:nvSpPr>
          <p:cNvPr id="13" name="Rectangle 3"/>
          <p:cNvSpPr txBox="1">
            <a:spLocks noChangeArrowheads="1"/>
          </p:cNvSpPr>
          <p:nvPr/>
        </p:nvSpPr>
        <p:spPr>
          <a:xfrm>
            <a:off x="606103" y="1425066"/>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Direct measurements of the elevation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6475" y="2809189"/>
            <a:ext cx="4732794" cy="3123644"/>
          </a:xfrm>
          <a:prstGeom prst="rect">
            <a:avLst/>
          </a:prstGeom>
        </p:spPr>
      </p:pic>
      <p:sp>
        <p:nvSpPr>
          <p:cNvPr id="9" name="Rectangle 8"/>
          <p:cNvSpPr/>
          <p:nvPr/>
        </p:nvSpPr>
        <p:spPr>
          <a:xfrm>
            <a:off x="1150819" y="2053480"/>
            <a:ext cx="2777920" cy="707886"/>
          </a:xfrm>
          <a:prstGeom prst="rect">
            <a:avLst/>
          </a:prstGeom>
        </p:spPr>
        <p:txBody>
          <a:bodyPr wrap="square">
            <a:spAutoFit/>
          </a:bodyPr>
          <a:lstStyle/>
          <a:p>
            <a:r>
              <a:rPr lang="en-US" altLang="nb-NO" sz="2000" dirty="0">
                <a:latin typeface="Yu Gothic UI" panose="020B0500000000000000" pitchFamily="34" charset="-128"/>
                <a:ea typeface="Yu Gothic UI" panose="020B0500000000000000" pitchFamily="34" charset="-128"/>
                <a:cs typeface="Segoe UI" panose="020B0502040204020203" pitchFamily="34" charset="0"/>
              </a:rPr>
              <a:t>Airborne laser scanning (ALS)</a:t>
            </a:r>
            <a:endParaRPr lang="nb-NO" sz="2000" dirty="0"/>
          </a:p>
        </p:txBody>
      </p:sp>
      <p:sp>
        <p:nvSpPr>
          <p:cNvPr id="14" name="Rectangle 13"/>
          <p:cNvSpPr/>
          <p:nvPr/>
        </p:nvSpPr>
        <p:spPr>
          <a:xfrm>
            <a:off x="6116769" y="2070431"/>
            <a:ext cx="2860740" cy="707886"/>
          </a:xfrm>
          <a:prstGeom prst="rect">
            <a:avLst/>
          </a:prstGeom>
        </p:spPr>
        <p:txBody>
          <a:bodyPr wrap="square">
            <a:spAutoFit/>
          </a:bodyPr>
          <a:lstStyle/>
          <a:p>
            <a:r>
              <a:rPr lang="en-US" altLang="nb-NO" sz="2000" b="1" dirty="0">
                <a:latin typeface="Yu Gothic UI" panose="020B0500000000000000" pitchFamily="34" charset="-128"/>
                <a:ea typeface="Yu Gothic UI" panose="020B0500000000000000" pitchFamily="34" charset="-128"/>
                <a:cs typeface="Segoe UI" panose="020B0502040204020203" pitchFamily="34" charset="0"/>
              </a:rPr>
              <a:t>Terrestrial laser scanning (TLS)</a:t>
            </a:r>
            <a:endParaRPr lang="nb-NO" sz="2000" b="1" dirty="0"/>
          </a:p>
        </p:txBody>
      </p:sp>
      <p:grpSp>
        <p:nvGrpSpPr>
          <p:cNvPr id="18" name="Gruppo 21"/>
          <p:cNvGrpSpPr/>
          <p:nvPr/>
        </p:nvGrpSpPr>
        <p:grpSpPr>
          <a:xfrm>
            <a:off x="6157526" y="1930263"/>
            <a:ext cx="5821526" cy="3469247"/>
            <a:chOff x="2163325" y="1954891"/>
            <a:chExt cx="5821526" cy="3469247"/>
          </a:xfrm>
        </p:grpSpPr>
        <p:grpSp>
          <p:nvGrpSpPr>
            <p:cNvPr id="19" name="Group 18"/>
            <p:cNvGrpSpPr/>
            <p:nvPr/>
          </p:nvGrpSpPr>
          <p:grpSpPr>
            <a:xfrm>
              <a:off x="5540968" y="1954891"/>
              <a:ext cx="2443883" cy="2178698"/>
              <a:chOff x="3608247" y="1301014"/>
              <a:chExt cx="2443883" cy="2178698"/>
            </a:xfrm>
          </p:grpSpPr>
          <p:pic>
            <p:nvPicPr>
              <p:cNvPr id="26" name="Immagine 4"/>
              <p:cNvPicPr>
                <a:picLocks noChangeAspect="1"/>
              </p:cNvPicPr>
              <p:nvPr/>
            </p:nvPicPr>
            <p:blipFill rotWithShape="1">
              <a:blip r:embed="rId4"/>
              <a:srcRect l="25644" t="16371" r="23182" b="2323"/>
              <a:stretch/>
            </p:blipFill>
            <p:spPr>
              <a:xfrm>
                <a:off x="3631381" y="1316308"/>
                <a:ext cx="2420749" cy="2163404"/>
              </a:xfrm>
              <a:prstGeom prst="rect">
                <a:avLst/>
              </a:prstGeom>
            </p:spPr>
          </p:pic>
          <p:sp>
            <p:nvSpPr>
              <p:cNvPr id="27" name="Figura a mano libera 3"/>
              <p:cNvSpPr/>
              <p:nvPr/>
            </p:nvSpPr>
            <p:spPr>
              <a:xfrm>
                <a:off x="4484274" y="1301014"/>
                <a:ext cx="1339757" cy="2120196"/>
              </a:xfrm>
              <a:custGeom>
                <a:avLst/>
                <a:gdLst>
                  <a:gd name="connsiteX0" fmla="*/ 1819851 w 3135158"/>
                  <a:gd name="connsiteY0" fmla="*/ 19836 h 4961455"/>
                  <a:gd name="connsiteX1" fmla="*/ 2259689 w 3135158"/>
                  <a:gd name="connsiteY1" fmla="*/ 586995 h 4961455"/>
                  <a:gd name="connsiteX2" fmla="*/ 3127790 w 3135158"/>
                  <a:gd name="connsiteY2" fmla="*/ 1767613 h 4961455"/>
                  <a:gd name="connsiteX3" fmla="*/ 2641653 w 3135158"/>
                  <a:gd name="connsiteY3" fmla="*/ 3851056 h 4961455"/>
                  <a:gd name="connsiteX4" fmla="*/ 2016620 w 3135158"/>
                  <a:gd name="connsiteY4" fmla="*/ 4753881 h 4961455"/>
                  <a:gd name="connsiteX5" fmla="*/ 37349 w 3135158"/>
                  <a:gd name="connsiteY5" fmla="*/ 4869628 h 4961455"/>
                  <a:gd name="connsiteX6" fmla="*/ 766554 w 3135158"/>
                  <a:gd name="connsiteY6" fmla="*/ 3619562 h 4961455"/>
                  <a:gd name="connsiteX7" fmla="*/ 1333714 w 3135158"/>
                  <a:gd name="connsiteY7" fmla="*/ 2797760 h 4961455"/>
                  <a:gd name="connsiteX8" fmla="*/ 1160094 w 3135158"/>
                  <a:gd name="connsiteY8" fmla="*/ 1397223 h 4961455"/>
                  <a:gd name="connsiteX9" fmla="*/ 129947 w 3135158"/>
                  <a:gd name="connsiteY9" fmla="*/ 251329 h 4961455"/>
                  <a:gd name="connsiteX10" fmla="*/ 1819851 w 3135158"/>
                  <a:gd name="connsiteY10" fmla="*/ 19836 h 49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35158" h="4961455">
                    <a:moveTo>
                      <a:pt x="1819851" y="19836"/>
                    </a:moveTo>
                    <a:cubicBezTo>
                      <a:pt x="2174808" y="75780"/>
                      <a:pt x="2041699" y="295699"/>
                      <a:pt x="2259689" y="586995"/>
                    </a:cubicBezTo>
                    <a:cubicBezTo>
                      <a:pt x="2477679" y="878291"/>
                      <a:pt x="3064129" y="1223603"/>
                      <a:pt x="3127790" y="1767613"/>
                    </a:cubicBezTo>
                    <a:cubicBezTo>
                      <a:pt x="3191451" y="2311623"/>
                      <a:pt x="2826848" y="3353345"/>
                      <a:pt x="2641653" y="3851056"/>
                    </a:cubicBezTo>
                    <a:cubicBezTo>
                      <a:pt x="2456458" y="4348767"/>
                      <a:pt x="2450671" y="4584119"/>
                      <a:pt x="2016620" y="4753881"/>
                    </a:cubicBezTo>
                    <a:cubicBezTo>
                      <a:pt x="1582569" y="4923643"/>
                      <a:pt x="245693" y="5058681"/>
                      <a:pt x="37349" y="4869628"/>
                    </a:cubicBezTo>
                    <a:cubicBezTo>
                      <a:pt x="-170995" y="4680575"/>
                      <a:pt x="550493" y="3964873"/>
                      <a:pt x="766554" y="3619562"/>
                    </a:cubicBezTo>
                    <a:cubicBezTo>
                      <a:pt x="982615" y="3274251"/>
                      <a:pt x="1268124" y="3168150"/>
                      <a:pt x="1333714" y="2797760"/>
                    </a:cubicBezTo>
                    <a:cubicBezTo>
                      <a:pt x="1399304" y="2427370"/>
                      <a:pt x="1360722" y="1821628"/>
                      <a:pt x="1160094" y="1397223"/>
                    </a:cubicBezTo>
                    <a:cubicBezTo>
                      <a:pt x="959466" y="972818"/>
                      <a:pt x="19988" y="480893"/>
                      <a:pt x="129947" y="251329"/>
                    </a:cubicBezTo>
                    <a:cubicBezTo>
                      <a:pt x="239906" y="21765"/>
                      <a:pt x="1464894" y="-36108"/>
                      <a:pt x="1819851" y="19836"/>
                    </a:cubicBezTo>
                    <a:close/>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 27"/>
              <p:cNvSpPr/>
              <p:nvPr/>
            </p:nvSpPr>
            <p:spPr bwMode="auto">
              <a:xfrm>
                <a:off x="4644008" y="3068960"/>
                <a:ext cx="144016" cy="14127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GB" sz="2400">
                  <a:latin typeface="Arial" charset="0"/>
                </a:endParaRPr>
              </a:p>
            </p:txBody>
          </p:sp>
          <p:sp>
            <p:nvSpPr>
              <p:cNvPr id="29" name="Oval 28"/>
              <p:cNvSpPr/>
              <p:nvPr/>
            </p:nvSpPr>
            <p:spPr bwMode="auto">
              <a:xfrm>
                <a:off x="5048395" y="1467262"/>
                <a:ext cx="144016" cy="141270"/>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GB" sz="2400">
                  <a:latin typeface="Arial" charset="0"/>
                </a:endParaRPr>
              </a:p>
            </p:txBody>
          </p:sp>
          <p:sp>
            <p:nvSpPr>
              <p:cNvPr id="30" name="Rectangle 29"/>
              <p:cNvSpPr/>
              <p:nvPr/>
            </p:nvSpPr>
            <p:spPr>
              <a:xfrm>
                <a:off x="3608247" y="1537897"/>
                <a:ext cx="1428282" cy="307777"/>
              </a:xfrm>
              <a:prstGeom prst="rect">
                <a:avLst/>
              </a:prstGeom>
            </p:spPr>
            <p:txBody>
              <a:bodyPr wrap="square">
                <a:spAutoFit/>
              </a:bodyPr>
              <a:lstStyle/>
              <a:p>
                <a:pPr algn="just"/>
                <a:r>
                  <a:rPr lang="en-GB" sz="1400" dirty="0">
                    <a:solidFill>
                      <a:srgbClr val="FFFF00"/>
                    </a:solidFill>
                  </a:rPr>
                  <a:t>Scan positions</a:t>
                </a:r>
              </a:p>
            </p:txBody>
          </p:sp>
        </p:grpSp>
        <p:grpSp>
          <p:nvGrpSpPr>
            <p:cNvPr id="22" name="Gruppo 20"/>
            <p:cNvGrpSpPr/>
            <p:nvPr/>
          </p:nvGrpSpPr>
          <p:grpSpPr>
            <a:xfrm>
              <a:off x="2163325" y="2802945"/>
              <a:ext cx="4536329" cy="2621193"/>
              <a:chOff x="2163325" y="2802945"/>
              <a:chExt cx="4536329" cy="2621193"/>
            </a:xfrm>
          </p:grpSpPr>
          <p:cxnSp>
            <p:nvCxnSpPr>
              <p:cNvPr id="23" name="Connettore 1 6"/>
              <p:cNvCxnSpPr>
                <a:stCxn id="28" idx="5"/>
              </p:cNvCxnSpPr>
              <p:nvPr/>
            </p:nvCxnSpPr>
            <p:spPr>
              <a:xfrm flipH="1" flipV="1">
                <a:off x="6087269" y="2809731"/>
                <a:ext cx="612385" cy="1033687"/>
              </a:xfrm>
              <a:prstGeom prst="line">
                <a:avLst/>
              </a:prstGeom>
              <a:ln w="158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Connettore 1 35"/>
              <p:cNvCxnSpPr>
                <a:stCxn id="28" idx="4"/>
              </p:cNvCxnSpPr>
              <p:nvPr/>
            </p:nvCxnSpPr>
            <p:spPr>
              <a:xfrm flipH="1">
                <a:off x="6087268" y="3864107"/>
                <a:ext cx="561469" cy="1557543"/>
              </a:xfrm>
              <a:prstGeom prst="line">
                <a:avLst/>
              </a:prstGeom>
              <a:ln w="15875">
                <a:solidFill>
                  <a:srgbClr val="FFFF00"/>
                </a:solidFill>
              </a:ln>
            </p:spPr>
            <p:style>
              <a:lnRef idx="1">
                <a:schemeClr val="accent1"/>
              </a:lnRef>
              <a:fillRef idx="0">
                <a:schemeClr val="accent1"/>
              </a:fillRef>
              <a:effectRef idx="0">
                <a:schemeClr val="accent1"/>
              </a:effectRef>
              <a:fontRef idx="minor">
                <a:schemeClr val="tx1"/>
              </a:fontRef>
            </p:style>
          </p:cxnSp>
          <p:pic>
            <p:nvPicPr>
              <p:cNvPr id="25" name="Immagin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3325" y="2802945"/>
                <a:ext cx="3923942" cy="2621193"/>
              </a:xfrm>
              <a:prstGeom prst="rect">
                <a:avLst/>
              </a:prstGeom>
            </p:spPr>
          </p:pic>
        </p:grpSp>
        <p:sp>
          <p:nvSpPr>
            <p:cNvPr id="20" name="Rectangle 19"/>
            <p:cNvSpPr/>
            <p:nvPr/>
          </p:nvSpPr>
          <p:spPr>
            <a:xfrm>
              <a:off x="4568805" y="5015808"/>
              <a:ext cx="1584215" cy="369332"/>
            </a:xfrm>
            <a:prstGeom prst="rect">
              <a:avLst/>
            </a:prstGeom>
          </p:spPr>
          <p:txBody>
            <a:bodyPr wrap="square">
              <a:spAutoFit/>
            </a:bodyPr>
            <a:lstStyle/>
            <a:p>
              <a:pPr algn="just"/>
              <a:r>
                <a:rPr lang="en-GB" i="1" dirty="0">
                  <a:solidFill>
                    <a:schemeClr val="bg1"/>
                  </a:solidFill>
                  <a:latin typeface="Yu Gothic UI" panose="020B0500000000000000" pitchFamily="34" charset="-128"/>
                  <a:ea typeface="Yu Gothic UI" panose="020B0500000000000000" pitchFamily="34" charset="-128"/>
                </a:rPr>
                <a:t>TLS, </a:t>
              </a:r>
              <a:r>
                <a:rPr lang="en-GB" i="1" dirty="0" err="1">
                  <a:solidFill>
                    <a:schemeClr val="bg1"/>
                  </a:solidFill>
                  <a:latin typeface="Yu Gothic UI" panose="020B0500000000000000" pitchFamily="34" charset="-128"/>
                  <a:ea typeface="Yu Gothic UI" panose="020B0500000000000000" pitchFamily="34" charset="-128"/>
                </a:rPr>
                <a:t>Optech</a:t>
              </a:r>
              <a:endParaRPr lang="en-GB" i="1" dirty="0">
                <a:solidFill>
                  <a:schemeClr val="bg1"/>
                </a:solidFill>
                <a:latin typeface="Yu Gothic UI" panose="020B0500000000000000" pitchFamily="34" charset="-128"/>
                <a:ea typeface="Yu Gothic UI" panose="020B0500000000000000" pitchFamily="34" charset="-128"/>
              </a:endParaRPr>
            </a:p>
          </p:txBody>
        </p:sp>
      </p:grpSp>
      <p:sp>
        <p:nvSpPr>
          <p:cNvPr id="36" name="Rectangle 35"/>
          <p:cNvSpPr/>
          <p:nvPr/>
        </p:nvSpPr>
        <p:spPr>
          <a:xfrm>
            <a:off x="6074927" y="5397131"/>
            <a:ext cx="4067391" cy="707886"/>
          </a:xfrm>
          <a:prstGeom prst="rect">
            <a:avLst/>
          </a:prstGeom>
        </p:spPr>
        <p:txBody>
          <a:bodyPr wrap="square">
            <a:spAutoFit/>
          </a:bodyPr>
          <a:lstStyle/>
          <a:p>
            <a:r>
              <a:rPr lang="en-GB" sz="2000" i="1" dirty="0">
                <a:solidFill>
                  <a:schemeClr val="tx1">
                    <a:lumMod val="50000"/>
                    <a:lumOff val="50000"/>
                  </a:schemeClr>
                </a:solidFill>
                <a:latin typeface="Yu Gothic UI" panose="020B0500000000000000" pitchFamily="34" charset="-128"/>
                <a:ea typeface="Yu Gothic UI" panose="020B0500000000000000" pitchFamily="34" charset="-128"/>
              </a:rPr>
              <a:t>Application: Identify the current geomorphic state of a coastal area</a:t>
            </a:r>
          </a:p>
        </p:txBody>
      </p:sp>
      <p:pic>
        <p:nvPicPr>
          <p:cNvPr id="6" name="Picture 5">
            <a:extLst>
              <a:ext uri="{FF2B5EF4-FFF2-40B4-BE49-F238E27FC236}">
                <a16:creationId xmlns:a16="http://schemas.microsoft.com/office/drawing/2014/main" id="{C5006EBA-0B5A-F893-A29F-791F706E49BC}"/>
              </a:ext>
            </a:extLst>
          </p:cNvPr>
          <p:cNvPicPr>
            <a:picLocks noChangeAspect="1"/>
          </p:cNvPicPr>
          <p:nvPr/>
        </p:nvPicPr>
        <p:blipFill>
          <a:blip r:embed="rId6"/>
          <a:stretch>
            <a:fillRect/>
          </a:stretch>
        </p:blipFill>
        <p:spPr>
          <a:xfrm>
            <a:off x="3840347" y="1384512"/>
            <a:ext cx="7745550" cy="4595733"/>
          </a:xfrm>
          <a:prstGeom prst="rect">
            <a:avLst/>
          </a:prstGeom>
        </p:spPr>
      </p:pic>
    </p:spTree>
    <p:extLst>
      <p:ext uri="{BB962C8B-B14F-4D97-AF65-F5344CB8AC3E}">
        <p14:creationId xmlns:p14="http://schemas.microsoft.com/office/powerpoint/2010/main" val="336023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33400" y="1971675"/>
            <a:ext cx="11396662" cy="4113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3" y="1425066"/>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Digital photogrammetry, terrestrial, aerial and satellite images</a:t>
            </a:r>
          </a:p>
        </p:txBody>
      </p:sp>
      <p:sp>
        <p:nvSpPr>
          <p:cNvPr id="8" name="Rectangle 7"/>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data sources: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Photogrammetry</a:t>
            </a:r>
          </a:p>
        </p:txBody>
      </p:sp>
      <p:pic>
        <p:nvPicPr>
          <p:cNvPr id="9" name="Picture 8"/>
          <p:cNvPicPr>
            <a:picLocks noChangeAspect="1"/>
          </p:cNvPicPr>
          <p:nvPr/>
        </p:nvPicPr>
        <p:blipFill>
          <a:blip r:embed="rId3"/>
          <a:stretch>
            <a:fillRect/>
          </a:stretch>
        </p:blipFill>
        <p:spPr>
          <a:xfrm>
            <a:off x="606103" y="2730324"/>
            <a:ext cx="3834291" cy="2703994"/>
          </a:xfrm>
          <a:prstGeom prst="rect">
            <a:avLst/>
          </a:prstGeom>
        </p:spPr>
      </p:pic>
      <p:sp>
        <p:nvSpPr>
          <p:cNvPr id="4" name="Rectangle 3"/>
          <p:cNvSpPr/>
          <p:nvPr/>
        </p:nvSpPr>
        <p:spPr>
          <a:xfrm>
            <a:off x="697497" y="2083993"/>
            <a:ext cx="3669594" cy="646331"/>
          </a:xfrm>
          <a:prstGeom prst="rect">
            <a:avLst/>
          </a:prstGeom>
        </p:spPr>
        <p:txBody>
          <a:bodyPr wrap="none">
            <a:spAutoFit/>
          </a:bodyPr>
          <a:lstStyle/>
          <a:p>
            <a:pPr algn="ctr"/>
            <a:r>
              <a:rPr lang="en-US" altLang="nb-NO" b="1" dirty="0">
                <a:latin typeface="Yu Gothic UI" panose="020B0500000000000000" pitchFamily="34" charset="-128"/>
                <a:ea typeface="Yu Gothic UI" panose="020B0500000000000000" pitchFamily="34" charset="-128"/>
                <a:cs typeface="Segoe UI" panose="020B0502040204020203" pitchFamily="34" charset="0"/>
              </a:rPr>
              <a:t>Terrestrial Structure from Motion</a:t>
            </a:r>
          </a:p>
          <a:p>
            <a:pPr algn="ctr"/>
            <a:r>
              <a:rPr lang="en-US"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(ground based)</a:t>
            </a:r>
            <a:endParaRPr lang="nb-NO" dirty="0">
              <a:solidFill>
                <a:schemeClr val="tx1">
                  <a:lumMod val="50000"/>
                  <a:lumOff val="50000"/>
                </a:schemeClr>
              </a:solidFill>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23065"/>
          <a:stretch/>
        </p:blipFill>
        <p:spPr>
          <a:xfrm>
            <a:off x="4686301" y="2730324"/>
            <a:ext cx="3626990" cy="3281217"/>
          </a:xfrm>
          <a:prstGeom prst="rect">
            <a:avLst/>
          </a:prstGeom>
        </p:spPr>
      </p:pic>
      <p:sp>
        <p:nvSpPr>
          <p:cNvPr id="14" name="Rectangle 13"/>
          <p:cNvSpPr/>
          <p:nvPr/>
        </p:nvSpPr>
        <p:spPr>
          <a:xfrm>
            <a:off x="4774197" y="2083993"/>
            <a:ext cx="3236784" cy="646331"/>
          </a:xfrm>
          <a:prstGeom prst="rect">
            <a:avLst/>
          </a:prstGeom>
        </p:spPr>
        <p:txBody>
          <a:bodyPr wrap="none">
            <a:spAutoFit/>
          </a:bodyPr>
          <a:lstStyle/>
          <a:p>
            <a:pPr algn="ctr"/>
            <a:r>
              <a:rPr lang="en-US" altLang="nb-NO" b="1" dirty="0">
                <a:latin typeface="Yu Gothic UI" panose="020B0500000000000000" pitchFamily="34" charset="-128"/>
                <a:ea typeface="Yu Gothic UI" panose="020B0500000000000000" pitchFamily="34" charset="-128"/>
                <a:cs typeface="Segoe UI" panose="020B0502040204020203" pitchFamily="34" charset="0"/>
              </a:rPr>
              <a:t>Aerial, UAV photogrammetry</a:t>
            </a:r>
          </a:p>
          <a:p>
            <a:pPr algn="ctr"/>
            <a:r>
              <a:rPr lang="en-US"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Flight height ~2000 </a:t>
            </a:r>
            <a:r>
              <a:rPr lang="en-US" dirty="0" err="1">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asl</a:t>
            </a:r>
            <a:endParaRPr lang="nb-NO" dirty="0">
              <a:solidFill>
                <a:schemeClr val="tx1">
                  <a:lumMod val="50000"/>
                  <a:lumOff val="50000"/>
                </a:schemeClr>
              </a:solidFill>
            </a:endParaRPr>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r="48167"/>
          <a:stretch/>
        </p:blipFill>
        <p:spPr>
          <a:xfrm>
            <a:off x="8943452" y="2730324"/>
            <a:ext cx="2313391" cy="3281217"/>
          </a:xfrm>
          <a:prstGeom prst="rect">
            <a:avLst/>
          </a:prstGeom>
        </p:spPr>
      </p:pic>
      <p:sp>
        <p:nvSpPr>
          <p:cNvPr id="16" name="Rectangle 15"/>
          <p:cNvSpPr/>
          <p:nvPr/>
        </p:nvSpPr>
        <p:spPr>
          <a:xfrm>
            <a:off x="8098877" y="2045213"/>
            <a:ext cx="3831185" cy="646331"/>
          </a:xfrm>
          <a:prstGeom prst="rect">
            <a:avLst/>
          </a:prstGeom>
        </p:spPr>
        <p:txBody>
          <a:bodyPr wrap="square">
            <a:spAutoFit/>
          </a:bodyPr>
          <a:lstStyle/>
          <a:p>
            <a:pPr algn="ctr"/>
            <a:r>
              <a:rPr lang="en-US" altLang="nb-NO" b="1" dirty="0">
                <a:latin typeface="Yu Gothic UI" panose="020B0500000000000000" pitchFamily="34" charset="-128"/>
                <a:ea typeface="Yu Gothic UI" panose="020B0500000000000000" pitchFamily="34" charset="-128"/>
                <a:cs typeface="Segoe UI" panose="020B0502040204020203" pitchFamily="34" charset="0"/>
              </a:rPr>
              <a:t>Stereo (tri-stereo) Satellite</a:t>
            </a:r>
          </a:p>
          <a:p>
            <a:pPr algn="ctr"/>
            <a:r>
              <a:rPr lang="en-US"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(Pleiades, orbit height ~680 km)</a:t>
            </a:r>
            <a:endParaRPr lang="nb-NO" dirty="0">
              <a:solidFill>
                <a:schemeClr val="tx1">
                  <a:lumMod val="50000"/>
                  <a:lumOff val="50000"/>
                </a:schemeClr>
              </a:solidFill>
            </a:endParaRPr>
          </a:p>
        </p:txBody>
      </p:sp>
    </p:spTree>
    <p:extLst>
      <p:ext uri="{BB962C8B-B14F-4D97-AF65-F5344CB8AC3E}">
        <p14:creationId xmlns:p14="http://schemas.microsoft.com/office/powerpoint/2010/main" val="1987536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3" y="1425066"/>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Digital photogrammetry, terrestrial aerial and satellite images</a:t>
            </a:r>
          </a:p>
        </p:txBody>
      </p:sp>
      <p:sp>
        <p:nvSpPr>
          <p:cNvPr id="4" name="Rectangle 3"/>
          <p:cNvSpPr/>
          <p:nvPr/>
        </p:nvSpPr>
        <p:spPr>
          <a:xfrm>
            <a:off x="1150818" y="2053480"/>
            <a:ext cx="6110968" cy="461665"/>
          </a:xfrm>
          <a:prstGeom prst="rect">
            <a:avLst/>
          </a:prstGeom>
        </p:spPr>
        <p:txBody>
          <a:bodyPr wrap="none">
            <a:spAutoFit/>
          </a:bodyPr>
          <a:lstStyle/>
          <a:p>
            <a:r>
              <a:rPr lang="en-US" altLang="nb-NO" sz="2400" b="1" dirty="0">
                <a:latin typeface="Yu Gothic UI" panose="020B0500000000000000" pitchFamily="34" charset="-128"/>
                <a:ea typeface="Yu Gothic UI" panose="020B0500000000000000" pitchFamily="34" charset="-128"/>
                <a:cs typeface="Segoe UI" panose="020B0502040204020203" pitchFamily="34" charset="0"/>
              </a:rPr>
              <a:t>Terrestrial images (Structure from Motion)</a:t>
            </a:r>
            <a:endParaRPr lang="nb-NO" sz="2400" b="1" dirty="0"/>
          </a:p>
        </p:txBody>
      </p:sp>
      <p:sp>
        <p:nvSpPr>
          <p:cNvPr id="9" name="Rectangle 8"/>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Elevation data sources: </a:t>
            </a:r>
            <a:r>
              <a:rPr lang="en-US" sz="4400"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Photogrammetry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76" y="2457492"/>
            <a:ext cx="6963814" cy="371444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3856" y="5313721"/>
            <a:ext cx="1034226" cy="1034226"/>
          </a:xfrm>
          <a:prstGeom prst="rect">
            <a:avLst/>
          </a:prstGeom>
        </p:spPr>
      </p:pic>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68082" y="4634378"/>
            <a:ext cx="2340223" cy="1560149"/>
          </a:xfrm>
          <a:prstGeom prst="rect">
            <a:avLst/>
          </a:prstGeom>
        </p:spPr>
      </p:pic>
      <p:cxnSp>
        <p:nvCxnSpPr>
          <p:cNvPr id="17" name="Connettore 1 4"/>
          <p:cNvCxnSpPr/>
          <p:nvPr/>
        </p:nvCxnSpPr>
        <p:spPr>
          <a:xfrm flipV="1">
            <a:off x="5038725" y="4632372"/>
            <a:ext cx="1242000" cy="7820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1 15"/>
          <p:cNvCxnSpPr/>
          <p:nvPr/>
        </p:nvCxnSpPr>
        <p:spPr>
          <a:xfrm>
            <a:off x="5038725" y="5414453"/>
            <a:ext cx="1242000" cy="725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33930" y="2457491"/>
            <a:ext cx="5109645" cy="646331"/>
          </a:xfrm>
          <a:prstGeom prst="rect">
            <a:avLst/>
          </a:prstGeom>
        </p:spPr>
        <p:txBody>
          <a:bodyPr wrap="square">
            <a:spAutoFit/>
          </a:bodyPr>
          <a:lstStyle/>
          <a:p>
            <a:r>
              <a:rPr lang="en-GB" i="1" dirty="0">
                <a:solidFill>
                  <a:schemeClr val="tx1">
                    <a:lumMod val="50000"/>
                    <a:lumOff val="50000"/>
                  </a:schemeClr>
                </a:solidFill>
                <a:latin typeface="Yu Gothic UI" panose="020B0500000000000000" pitchFamily="34" charset="-128"/>
                <a:ea typeface="Yu Gothic UI" panose="020B0500000000000000" pitchFamily="34" charset="-128"/>
              </a:rPr>
              <a:t>3D photogrammetric point cloud of valley glacier (Italian Alps)</a:t>
            </a:r>
          </a:p>
        </p:txBody>
      </p:sp>
      <p:sp>
        <p:nvSpPr>
          <p:cNvPr id="10" name="Rectangle 9"/>
          <p:cNvSpPr/>
          <p:nvPr/>
        </p:nvSpPr>
        <p:spPr>
          <a:xfrm>
            <a:off x="8232262" y="2319231"/>
            <a:ext cx="3959738" cy="3416320"/>
          </a:xfrm>
          <a:prstGeom prst="rect">
            <a:avLst/>
          </a:prstGeom>
        </p:spPr>
        <p:txBody>
          <a:bodyPr wrap="square">
            <a:spAutoFit/>
          </a:bodyPr>
          <a:lstStyle/>
          <a:p>
            <a:r>
              <a:rPr lang="en-US" altLang="nb-NO" sz="2400" dirty="0">
                <a:latin typeface="Yu Gothic UI" panose="020B0500000000000000" pitchFamily="34" charset="-128"/>
                <a:ea typeface="Yu Gothic UI" panose="020B0500000000000000" pitchFamily="34" charset="-128"/>
                <a:cs typeface="Segoe UI" panose="020B0502040204020203" pitchFamily="34" charset="0"/>
              </a:rPr>
              <a:t>Data format:</a:t>
            </a:r>
          </a:p>
          <a:p>
            <a:pPr marL="457200" indent="-4572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cs typeface="Segoe UI" panose="020B0502040204020203" pitchFamily="34" charset="0"/>
              </a:rPr>
              <a:t>3D Point cloud (</a:t>
            </a:r>
            <a:r>
              <a:rPr lang="en-US" sz="2400" dirty="0" err="1">
                <a:latin typeface="Yu Gothic UI" panose="020B0500000000000000" pitchFamily="34" charset="-128"/>
                <a:ea typeface="Yu Gothic UI" panose="020B0500000000000000" pitchFamily="34" charset="-128"/>
                <a:cs typeface="Segoe UI" panose="020B0502040204020203" pitchFamily="34" charset="0"/>
              </a:rPr>
              <a:t>x,y,z</a:t>
            </a:r>
            <a:r>
              <a:rPr lang="en-US" sz="2400" dirty="0">
                <a:latin typeface="Yu Gothic UI" panose="020B0500000000000000" pitchFamily="34" charset="-128"/>
                <a:ea typeface="Yu Gothic UI" panose="020B0500000000000000" pitchFamily="34" charset="-128"/>
                <a:cs typeface="Segoe UI" panose="020B0502040204020203" pitchFamily="34" charset="0"/>
              </a:rPr>
              <a:t>)</a:t>
            </a:r>
          </a:p>
          <a:p>
            <a:pPr marL="457200" indent="-4572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cs typeface="Segoe UI" panose="020B0502040204020203" pitchFamily="34" charset="0"/>
              </a:rPr>
              <a:t>.las, .</a:t>
            </a:r>
            <a:r>
              <a:rPr lang="en-US" sz="2400" dirty="0" err="1">
                <a:latin typeface="Yu Gothic UI" panose="020B0500000000000000" pitchFamily="34" charset="-128"/>
                <a:ea typeface="Yu Gothic UI" panose="020B0500000000000000" pitchFamily="34" charset="-128"/>
                <a:cs typeface="Segoe UI" panose="020B0502040204020203" pitchFamily="34" charset="0"/>
              </a:rPr>
              <a:t>laz</a:t>
            </a:r>
            <a:endParaRPr lang="en-US" sz="2400" dirty="0">
              <a:latin typeface="Yu Gothic UI" panose="020B0500000000000000" pitchFamily="34" charset="-128"/>
              <a:ea typeface="Yu Gothic UI" panose="020B0500000000000000" pitchFamily="34" charset="-128"/>
              <a:cs typeface="Segoe UI" panose="020B0502040204020203" pitchFamily="34" charset="0"/>
            </a:endParaRPr>
          </a:p>
          <a:p>
            <a:pPr marL="457200" indent="-4572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cs typeface="Segoe UI" panose="020B0502040204020203" pitchFamily="34" charset="0"/>
              </a:rPr>
              <a:t>RGB (digital camera)</a:t>
            </a:r>
          </a:p>
          <a:p>
            <a:pPr marL="457200" indent="-4572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cs typeface="Segoe UI" panose="020B0502040204020203" pitchFamily="34" charset="0"/>
              </a:rPr>
              <a:t>Black/white </a:t>
            </a:r>
            <a:r>
              <a:rPr lang="en-US" sz="2400" dirty="0" err="1">
                <a:latin typeface="Yu Gothic UI" panose="020B0500000000000000" pitchFamily="34" charset="-128"/>
                <a:ea typeface="Yu Gothic UI" panose="020B0500000000000000" pitchFamily="34" charset="-128"/>
                <a:cs typeface="Segoe UI" panose="020B0502040204020203" pitchFamily="34" charset="0"/>
              </a:rPr>
              <a:t>colour</a:t>
            </a:r>
            <a:r>
              <a:rPr lang="en-US" sz="2400" dirty="0">
                <a:latin typeface="Yu Gothic UI" panose="020B0500000000000000" pitchFamily="34" charset="-128"/>
                <a:ea typeface="Yu Gothic UI" panose="020B0500000000000000" pitchFamily="34" charset="-128"/>
                <a:cs typeface="Segoe UI" panose="020B0502040204020203" pitchFamily="34" charset="0"/>
              </a:rPr>
              <a:t> (frame camera)</a:t>
            </a:r>
          </a:p>
          <a:p>
            <a:pPr marL="457200" indent="-457200">
              <a:buFont typeface="Arial" panose="020B0604020202020204" pitchFamily="34" charset="0"/>
              <a:buChar char="•"/>
            </a:pPr>
            <a:r>
              <a:rPr lang="en-US" sz="2400" dirty="0">
                <a:latin typeface="Yu Gothic UI" panose="020B0500000000000000" pitchFamily="34" charset="-128"/>
                <a:ea typeface="Yu Gothic UI" panose="020B0500000000000000" pitchFamily="34" charset="-128"/>
                <a:cs typeface="Segoe UI" panose="020B0502040204020203" pitchFamily="34" charset="0"/>
              </a:rPr>
              <a:t>Multispectral band, e.g. NIR (depends on the sensors) </a:t>
            </a:r>
            <a:endParaRPr lang="nb-NO" sz="2400" dirty="0"/>
          </a:p>
        </p:txBody>
      </p:sp>
    </p:spTree>
    <p:extLst>
      <p:ext uri="{BB962C8B-B14F-4D97-AF65-F5344CB8AC3E}">
        <p14:creationId xmlns:p14="http://schemas.microsoft.com/office/powerpoint/2010/main" val="258762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781676" y="2961697"/>
            <a:ext cx="6244902" cy="32866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from point cloud</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206267"/>
            <a:ext cx="11119171"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Common information of 3D point cloud</a:t>
            </a:r>
            <a:endParaRPr lang="en-US" sz="2400" dirty="0">
              <a:latin typeface="Yu Gothic UI" panose="020B0500000000000000" pitchFamily="34" charset="-128"/>
              <a:ea typeface="Yu Gothic UI" panose="020B0500000000000000" pitchFamily="34" charset="-128"/>
            </a:endParaRPr>
          </a:p>
          <a:p>
            <a:pPr marL="893763" lvl="1" indent="-350838">
              <a:lnSpc>
                <a:spcPct val="100000"/>
              </a:lnSpc>
              <a:spcBef>
                <a:spcPts val="0"/>
              </a:spcBef>
              <a:buFont typeface="Segoe UI" panose="020B0502040204020203" pitchFamily="34" charset="0"/>
              <a:buChar char="–"/>
            </a:pPr>
            <a:r>
              <a:rPr lang="en-US" sz="2800" u="sng" dirty="0">
                <a:latin typeface="Yu Gothic UI" panose="020B0500000000000000" pitchFamily="34" charset="-128"/>
                <a:ea typeface="Yu Gothic UI" panose="020B0500000000000000" pitchFamily="34" charset="-128"/>
              </a:rPr>
              <a:t>Point density or ground spacing</a:t>
            </a:r>
            <a:r>
              <a:rPr lang="en-US" sz="2800" dirty="0">
                <a:latin typeface="Yu Gothic UI" panose="020B0500000000000000" pitchFamily="34" charset="-128"/>
                <a:ea typeface="Yu Gothic UI" panose="020B0500000000000000" pitchFamily="34" charset="-128"/>
              </a:rPr>
              <a:t>: the distance between points at the ground (usually in point per square meter, pts/m</a:t>
            </a:r>
            <a:r>
              <a:rPr lang="en-US" sz="2800" baseline="30000" dirty="0">
                <a:latin typeface="Yu Gothic UI" panose="020B0500000000000000" pitchFamily="34" charset="-128"/>
                <a:ea typeface="Yu Gothic UI" panose="020B0500000000000000" pitchFamily="34" charset="-128"/>
              </a:rPr>
              <a:t>2</a:t>
            </a:r>
            <a:r>
              <a:rPr lang="en-US" sz="2800" dirty="0">
                <a:latin typeface="Yu Gothic UI" panose="020B0500000000000000" pitchFamily="34" charset="-128"/>
                <a:ea typeface="Yu Gothic UI" panose="020B0500000000000000" pitchFamily="34" charset="-128"/>
              </a:rPr>
              <a:t>), at which the 3D points are generated or collected. </a:t>
            </a:r>
          </a:p>
          <a:p>
            <a:pPr marL="893763" lvl="1" indent="-350838">
              <a:lnSpc>
                <a:spcPct val="100000"/>
              </a:lnSpc>
              <a:spcBef>
                <a:spcPts val="0"/>
              </a:spcBef>
              <a:buFont typeface="Segoe UI" panose="020B0502040204020203" pitchFamily="34" charset="0"/>
              <a:buChar char="–"/>
            </a:pPr>
            <a:endParaRPr lang="en-US" b="1" dirty="0">
              <a:latin typeface="Yu Gothic UI" panose="020B0500000000000000" pitchFamily="34" charset="-128"/>
              <a:ea typeface="Yu Gothic UI" panose="020B0500000000000000" pitchFamily="34" charset="-128"/>
            </a:endParaRPr>
          </a:p>
          <a:p>
            <a:pPr marL="1808163" lvl="3" indent="-350838">
              <a:lnSpc>
                <a:spcPct val="100000"/>
              </a:lnSpc>
              <a:spcBef>
                <a:spcPts val="0"/>
              </a:spcBef>
              <a:buFont typeface="Courier New" panose="02070309020205020404" pitchFamily="49" charset="0"/>
              <a:buChar char="o"/>
            </a:pPr>
            <a:endParaRPr lang="en-US" sz="1100" dirty="0">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3"/>
          <a:stretch>
            <a:fillRect/>
          </a:stretch>
        </p:blipFill>
        <p:spPr>
          <a:xfrm>
            <a:off x="6213707" y="3266337"/>
            <a:ext cx="3005789" cy="2524863"/>
          </a:xfrm>
          <a:prstGeom prst="rect">
            <a:avLst/>
          </a:prstGeom>
        </p:spPr>
      </p:pic>
      <p:sp>
        <p:nvSpPr>
          <p:cNvPr id="4" name="Rectangle 3"/>
          <p:cNvSpPr/>
          <p:nvPr/>
        </p:nvSpPr>
        <p:spPr>
          <a:xfrm>
            <a:off x="606104" y="3200335"/>
            <a:ext cx="5035872" cy="1815882"/>
          </a:xfrm>
          <a:prstGeom prst="rect">
            <a:avLst/>
          </a:prstGeom>
        </p:spPr>
        <p:txBody>
          <a:bodyPr wrap="square">
            <a:spAutoFit/>
          </a:bodyPr>
          <a:lstStyle/>
          <a:p>
            <a:pPr marL="893763" lvl="1" indent="-350838">
              <a:lnSpc>
                <a:spcPct val="100000"/>
              </a:lnSpc>
              <a:spcBef>
                <a:spcPts val="0"/>
              </a:spcBef>
              <a:buFont typeface="Segoe UI" panose="020B0502040204020203" pitchFamily="34" charset="0"/>
              <a:buChar char="–"/>
            </a:pPr>
            <a:r>
              <a:rPr lang="en-US" sz="2800" b="1" dirty="0">
                <a:latin typeface="Yu Gothic UI" panose="020B0500000000000000" pitchFamily="34" charset="-128"/>
                <a:ea typeface="Yu Gothic UI" panose="020B0500000000000000" pitchFamily="34" charset="-128"/>
              </a:rPr>
              <a:t>The point density defines the details (resolution) of your DEM</a:t>
            </a:r>
            <a:endParaRPr lang="en-US" sz="2400" dirty="0">
              <a:latin typeface="Yu Gothic UI" panose="020B0500000000000000" pitchFamily="34" charset="-128"/>
              <a:ea typeface="Yu Gothic UI" panose="020B0500000000000000" pitchFamily="34" charset="-128"/>
            </a:endParaRPr>
          </a:p>
        </p:txBody>
      </p:sp>
      <p:pic>
        <p:nvPicPr>
          <p:cNvPr id="5" name="Picture 4"/>
          <p:cNvPicPr>
            <a:picLocks noChangeAspect="1"/>
          </p:cNvPicPr>
          <p:nvPr/>
        </p:nvPicPr>
        <p:blipFill>
          <a:blip r:embed="rId4"/>
          <a:stretch>
            <a:fillRect/>
          </a:stretch>
        </p:blipFill>
        <p:spPr>
          <a:xfrm>
            <a:off x="9508357" y="3073018"/>
            <a:ext cx="2258480" cy="2645475"/>
          </a:xfrm>
          <a:prstGeom prst="rect">
            <a:avLst/>
          </a:prstGeom>
        </p:spPr>
      </p:pic>
      <p:sp>
        <p:nvSpPr>
          <p:cNvPr id="7" name="Rectangle 6"/>
          <p:cNvSpPr/>
          <p:nvPr/>
        </p:nvSpPr>
        <p:spPr>
          <a:xfrm>
            <a:off x="5808216" y="3216062"/>
            <a:ext cx="927561" cy="1200329"/>
          </a:xfrm>
          <a:prstGeom prst="rect">
            <a:avLst/>
          </a:prstGeom>
          <a:solidFill>
            <a:schemeClr val="bg1"/>
          </a:solidFill>
        </p:spPr>
        <p:txBody>
          <a:bodyPr wrap="square">
            <a:spAutoFit/>
          </a:bodyPr>
          <a:lstStyle/>
          <a:p>
            <a:r>
              <a:rPr lang="en-US" dirty="0">
                <a:solidFill>
                  <a:schemeClr val="tx1">
                    <a:lumMod val="50000"/>
                    <a:lumOff val="50000"/>
                  </a:schemeClr>
                </a:solidFill>
                <a:latin typeface="Yu Gothic UI" panose="020B0500000000000000" pitchFamily="34" charset="-128"/>
                <a:ea typeface="Yu Gothic UI" panose="020B0500000000000000" pitchFamily="34" charset="-128"/>
              </a:rPr>
              <a:t>Square meter on the ground</a:t>
            </a:r>
            <a:endParaRPr lang="nb-NO" dirty="0">
              <a:solidFill>
                <a:schemeClr val="tx1">
                  <a:lumMod val="50000"/>
                  <a:lumOff val="50000"/>
                </a:schemeClr>
              </a:solidFill>
            </a:endParaRPr>
          </a:p>
        </p:txBody>
      </p:sp>
      <p:sp>
        <p:nvSpPr>
          <p:cNvPr id="13" name="Rectangle 12"/>
          <p:cNvSpPr/>
          <p:nvPr/>
        </p:nvSpPr>
        <p:spPr>
          <a:xfrm>
            <a:off x="6438892" y="5759816"/>
            <a:ext cx="1671426" cy="369332"/>
          </a:xfrm>
          <a:prstGeom prst="rect">
            <a:avLst/>
          </a:prstGeom>
          <a:solidFill>
            <a:schemeClr val="bg1"/>
          </a:solidFill>
        </p:spPr>
        <p:txBody>
          <a:bodyPr wrap="square">
            <a:spAutoFit/>
          </a:bodyPr>
          <a:lstStyle/>
          <a:p>
            <a:r>
              <a:rPr lang="en-US" dirty="0">
                <a:solidFill>
                  <a:schemeClr val="tx1">
                    <a:lumMod val="50000"/>
                    <a:lumOff val="50000"/>
                  </a:schemeClr>
                </a:solidFill>
                <a:latin typeface="Yu Gothic UI" panose="020B0500000000000000" pitchFamily="34" charset="-128"/>
                <a:ea typeface="Yu Gothic UI" panose="020B0500000000000000" pitchFamily="34" charset="-128"/>
              </a:rPr>
              <a:t>6 pts/m</a:t>
            </a:r>
            <a:r>
              <a:rPr lang="en-US" baseline="30000" dirty="0">
                <a:solidFill>
                  <a:schemeClr val="tx1">
                    <a:lumMod val="50000"/>
                    <a:lumOff val="50000"/>
                  </a:schemeClr>
                </a:solidFill>
                <a:latin typeface="Yu Gothic UI" panose="020B0500000000000000" pitchFamily="34" charset="-128"/>
                <a:ea typeface="Yu Gothic UI" panose="020B0500000000000000" pitchFamily="34" charset="-128"/>
              </a:rPr>
              <a:t>2</a:t>
            </a:r>
            <a:r>
              <a:rPr lang="en-US" dirty="0">
                <a:solidFill>
                  <a:schemeClr val="tx1">
                    <a:lumMod val="50000"/>
                    <a:lumOff val="50000"/>
                  </a:schemeClr>
                </a:solidFill>
                <a:latin typeface="Yu Gothic UI" panose="020B0500000000000000" pitchFamily="34" charset="-128"/>
                <a:ea typeface="Yu Gothic UI" panose="020B0500000000000000" pitchFamily="34" charset="-128"/>
              </a:rPr>
              <a:t> </a:t>
            </a:r>
            <a:endParaRPr lang="nb-NO" dirty="0">
              <a:solidFill>
                <a:schemeClr val="tx1">
                  <a:lumMod val="50000"/>
                  <a:lumOff val="50000"/>
                </a:schemeClr>
              </a:solidFill>
            </a:endParaRPr>
          </a:p>
        </p:txBody>
      </p:sp>
      <p:sp>
        <p:nvSpPr>
          <p:cNvPr id="14" name="Rectangle 13"/>
          <p:cNvSpPr/>
          <p:nvPr/>
        </p:nvSpPr>
        <p:spPr>
          <a:xfrm>
            <a:off x="9452595" y="5602011"/>
            <a:ext cx="2370005" cy="646331"/>
          </a:xfrm>
          <a:prstGeom prst="rect">
            <a:avLst/>
          </a:prstGeom>
          <a:solidFill>
            <a:schemeClr val="bg1"/>
          </a:solidFill>
        </p:spPr>
        <p:txBody>
          <a:bodyPr wrap="square">
            <a:spAutoFit/>
          </a:bodyPr>
          <a:lstStyle/>
          <a:p>
            <a:pPr algn="ctr"/>
            <a:r>
              <a:rPr lang="en-US" dirty="0">
                <a:solidFill>
                  <a:schemeClr val="tx1">
                    <a:lumMod val="50000"/>
                    <a:lumOff val="50000"/>
                  </a:schemeClr>
                </a:solidFill>
                <a:latin typeface="Yu Gothic UI" panose="020B0500000000000000" pitchFamily="34" charset="-128"/>
                <a:ea typeface="Yu Gothic UI" panose="020B0500000000000000" pitchFamily="34" charset="-128"/>
              </a:rPr>
              <a:t>3D view of elevation points</a:t>
            </a:r>
            <a:endParaRPr lang="nb-NO" dirty="0">
              <a:solidFill>
                <a:schemeClr val="tx1">
                  <a:lumMod val="50000"/>
                  <a:lumOff val="50000"/>
                </a:schemeClr>
              </a:solidFill>
            </a:endParaRPr>
          </a:p>
        </p:txBody>
      </p:sp>
      <p:cxnSp>
        <p:nvCxnSpPr>
          <p:cNvPr id="8" name="Straight Arrow Connector 7"/>
          <p:cNvCxnSpPr/>
          <p:nvPr/>
        </p:nvCxnSpPr>
        <p:spPr>
          <a:xfrm flipV="1">
            <a:off x="9508357" y="3279733"/>
            <a:ext cx="0" cy="20980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9488576" y="3095859"/>
            <a:ext cx="288862" cy="369332"/>
          </a:xfrm>
          <a:prstGeom prst="rect">
            <a:avLst/>
          </a:prstGeom>
        </p:spPr>
        <p:txBody>
          <a:bodyPr wrap="none">
            <a:spAutoFit/>
          </a:bodyPr>
          <a:lstStyle/>
          <a:p>
            <a:r>
              <a:rPr lang="en-US" dirty="0">
                <a:latin typeface="Yu Gothic UI" panose="020B0500000000000000" pitchFamily="34" charset="-128"/>
                <a:ea typeface="Yu Gothic UI" panose="020B0500000000000000" pitchFamily="34" charset="-128"/>
              </a:rPr>
              <a:t>z</a:t>
            </a:r>
            <a:endParaRPr lang="nb-NO" dirty="0"/>
          </a:p>
        </p:txBody>
      </p:sp>
    </p:spTree>
    <p:extLst>
      <p:ext uri="{BB962C8B-B14F-4D97-AF65-F5344CB8AC3E}">
        <p14:creationId xmlns:p14="http://schemas.microsoft.com/office/powerpoint/2010/main" val="3833667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from point cloud</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3475" y="1206267"/>
            <a:ext cx="6610350" cy="5076626"/>
          </a:xfrm>
          <a:prstGeom prst="rect">
            <a:avLst/>
          </a:prstGeom>
        </p:spPr>
      </p:pic>
      <p:sp>
        <p:nvSpPr>
          <p:cNvPr id="3" name="Rectangle 2"/>
          <p:cNvSpPr/>
          <p:nvPr/>
        </p:nvSpPr>
        <p:spPr>
          <a:xfrm>
            <a:off x="788551" y="5636562"/>
            <a:ext cx="4364474" cy="646331"/>
          </a:xfrm>
          <a:prstGeom prst="rect">
            <a:avLst/>
          </a:prstGeom>
        </p:spPr>
        <p:txBody>
          <a:bodyPr wrap="square">
            <a:spAutoFit/>
          </a:bodyPr>
          <a:lstStyle/>
          <a:p>
            <a:r>
              <a:rPr lang="en-US" dirty="0">
                <a:solidFill>
                  <a:schemeClr val="tx1">
                    <a:lumMod val="50000"/>
                    <a:lumOff val="50000"/>
                  </a:schemeClr>
                </a:solidFill>
                <a:latin typeface="Yu Gothic UI" panose="020B0500000000000000" pitchFamily="34" charset="-128"/>
                <a:ea typeface="Yu Gothic UI" panose="020B0500000000000000" pitchFamily="34" charset="-128"/>
              </a:rPr>
              <a:t>Level of detail of two satellite images: Pleiades vs </a:t>
            </a:r>
            <a:r>
              <a:rPr lang="en-US" dirty="0" err="1">
                <a:solidFill>
                  <a:schemeClr val="tx1">
                    <a:lumMod val="50000"/>
                    <a:lumOff val="50000"/>
                  </a:schemeClr>
                </a:solidFill>
                <a:latin typeface="Yu Gothic UI" panose="020B0500000000000000" pitchFamily="34" charset="-128"/>
                <a:ea typeface="Yu Gothic UI" panose="020B0500000000000000" pitchFamily="34" charset="-128"/>
              </a:rPr>
              <a:t>WorldView</a:t>
            </a:r>
            <a:endParaRPr lang="nb-NO"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4" name="Rectangle 3"/>
          <p:cNvSpPr/>
          <p:nvPr/>
        </p:nvSpPr>
        <p:spPr>
          <a:xfrm>
            <a:off x="304800" y="1319175"/>
            <a:ext cx="4419600" cy="3508653"/>
          </a:xfrm>
          <a:prstGeom prst="rect">
            <a:avLst/>
          </a:prstGeom>
        </p:spPr>
        <p:txBody>
          <a:bodyPr wrap="square">
            <a:spAutoFit/>
          </a:bodyPr>
          <a:lstStyle/>
          <a:p>
            <a:pPr marL="533400" lvl="2" indent="-352425">
              <a:lnSpc>
                <a:spcPct val="100000"/>
              </a:lnSpc>
              <a:spcBef>
                <a:spcPts val="0"/>
              </a:spcBef>
              <a:buNone/>
            </a:pPr>
            <a:r>
              <a:rPr lang="en-US" sz="2400" u="sng" dirty="0">
                <a:latin typeface="Yu Gothic UI" panose="020B0500000000000000" pitchFamily="34" charset="-128"/>
                <a:ea typeface="Yu Gothic UI" panose="020B0500000000000000" pitchFamily="34" charset="-128"/>
              </a:rPr>
              <a:t>DEM from Image</a:t>
            </a:r>
            <a:r>
              <a:rPr lang="en-US" sz="2400" dirty="0">
                <a:latin typeface="Yu Gothic UI" panose="020B0500000000000000" pitchFamily="34" charset="-128"/>
                <a:ea typeface="Yu Gothic UI" panose="020B0500000000000000" pitchFamily="34" charset="-128"/>
              </a:rPr>
              <a:t>: </a:t>
            </a:r>
          </a:p>
          <a:p>
            <a:pPr marL="533400" lvl="3" indent="-352425">
              <a:lnSpc>
                <a:spcPct val="100000"/>
              </a:lnSpc>
              <a:spcBef>
                <a:spcPts val="0"/>
              </a:spcBef>
              <a:buFont typeface="Courier New" panose="02070309020205020404" pitchFamily="49" charset="0"/>
              <a:buChar char="o"/>
            </a:pPr>
            <a:r>
              <a:rPr lang="en-US" sz="2200" dirty="0">
                <a:latin typeface="Yu Gothic UI" panose="020B0500000000000000" pitchFamily="34" charset="-128"/>
                <a:ea typeface="Yu Gothic UI" panose="020B0500000000000000" pitchFamily="34" charset="-128"/>
              </a:rPr>
              <a:t>The point density is defined by the pixel size (pixel resolution) </a:t>
            </a:r>
          </a:p>
          <a:p>
            <a:pPr marL="533400" lvl="3" indent="-352425">
              <a:lnSpc>
                <a:spcPct val="100000"/>
              </a:lnSpc>
              <a:spcBef>
                <a:spcPts val="0"/>
              </a:spcBef>
              <a:buFont typeface="Courier New" panose="02070309020205020404" pitchFamily="49" charset="0"/>
              <a:buChar char="o"/>
            </a:pPr>
            <a:r>
              <a:rPr lang="en-US" sz="2200" dirty="0">
                <a:latin typeface="Yu Gothic UI" panose="020B0500000000000000" pitchFamily="34" charset="-128"/>
                <a:ea typeface="Yu Gothic UI" panose="020B0500000000000000" pitchFamily="34" charset="-128"/>
              </a:rPr>
              <a:t>The resolution depends on the source image pixel size which depends on sensor and on the distance of the sensor to the object (e.g. flight height in aerial surveying)</a:t>
            </a:r>
          </a:p>
        </p:txBody>
      </p:sp>
    </p:spTree>
    <p:extLst>
      <p:ext uri="{BB962C8B-B14F-4D97-AF65-F5344CB8AC3E}">
        <p14:creationId xmlns:p14="http://schemas.microsoft.com/office/powerpoint/2010/main" val="2835415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9014690" y="2177046"/>
            <a:ext cx="2883186"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34" name="Oval 33"/>
          <p:cNvSpPr/>
          <p:nvPr/>
        </p:nvSpPr>
        <p:spPr>
          <a:xfrm>
            <a:off x="11339280" y="1856403"/>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5" name="Rectangle 34"/>
          <p:cNvSpPr/>
          <p:nvPr/>
        </p:nvSpPr>
        <p:spPr>
          <a:xfrm>
            <a:off x="11500023" y="1844061"/>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18" name="Rounded Rectangle 17"/>
          <p:cNvSpPr/>
          <p:nvPr/>
        </p:nvSpPr>
        <p:spPr>
          <a:xfrm>
            <a:off x="4471637" y="2177046"/>
            <a:ext cx="3899477" cy="3494272"/>
          </a:xfrm>
          <a:prstGeom prst="roundRect">
            <a:avLst>
              <a:gd name="adj" fmla="val 8239"/>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9" name="Oval 18"/>
          <p:cNvSpPr/>
          <p:nvPr/>
        </p:nvSpPr>
        <p:spPr>
          <a:xfrm>
            <a:off x="7913398" y="1851503"/>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0" name="Rectangle 19"/>
          <p:cNvSpPr/>
          <p:nvPr/>
        </p:nvSpPr>
        <p:spPr>
          <a:xfrm>
            <a:off x="8065216" y="1845760"/>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2" name="Rounded Rectangle 21"/>
          <p:cNvSpPr/>
          <p:nvPr/>
        </p:nvSpPr>
        <p:spPr>
          <a:xfrm>
            <a:off x="369450" y="2181034"/>
            <a:ext cx="3393581"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23" name="Rectangle 22"/>
          <p:cNvSpPr/>
          <p:nvPr/>
        </p:nvSpPr>
        <p:spPr>
          <a:xfrm>
            <a:off x="460899" y="2310216"/>
            <a:ext cx="3083158" cy="3108543"/>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Elevation data </a:t>
            </a:r>
          </a:p>
          <a:p>
            <a:pPr marL="442913" indent="-442913">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Definition</a:t>
            </a:r>
          </a:p>
          <a:p>
            <a:pPr marL="442913" indent="-442913">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DEM data structure</a:t>
            </a:r>
          </a:p>
          <a:p>
            <a:pPr marL="442913" indent="-442913">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Contour line, TIN, raster</a:t>
            </a:r>
            <a:endPar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5" name="Rectangle 24"/>
          <p:cNvSpPr/>
          <p:nvPr/>
        </p:nvSpPr>
        <p:spPr>
          <a:xfrm>
            <a:off x="4623937" y="2318202"/>
            <a:ext cx="4352671" cy="3231654"/>
          </a:xfrm>
          <a:prstGeom prst="rect">
            <a:avLst/>
          </a:prstGeom>
          <a:noFill/>
          <a:ln>
            <a:noFill/>
          </a:ln>
        </p:spPr>
        <p:txBody>
          <a:bodyPr wrap="square">
            <a:spAutoFit/>
          </a:bodyPr>
          <a:lstStyle/>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Elevation data source:</a:t>
            </a:r>
          </a:p>
          <a:p>
            <a:pPr marL="571500" indent="-5715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Remote sensing</a:t>
            </a:r>
          </a:p>
          <a:p>
            <a:pPr marL="571500" indent="-5715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Photogrammetry</a:t>
            </a:r>
          </a:p>
          <a:p>
            <a:pPr marL="571500" indent="-5715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Las file</a:t>
            </a:r>
          </a:p>
          <a:p>
            <a:pPr marL="571500" indent="-5715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DEM generation</a:t>
            </a:r>
          </a:p>
          <a:p>
            <a:endPar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7" name="Rectangle 26"/>
          <p:cNvSpPr/>
          <p:nvPr/>
        </p:nvSpPr>
        <p:spPr>
          <a:xfrm>
            <a:off x="9090017" y="2318202"/>
            <a:ext cx="2807859" cy="2923877"/>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DEM visualization</a:t>
            </a:r>
          </a:p>
          <a:p>
            <a:pPr marL="442913" lvl="1" indent="-442913">
              <a:buFont typeface="Arial" panose="020B0604020202020204" pitchFamily="34" charset="0"/>
              <a:buChar char="•"/>
            </a:pPr>
            <a:r>
              <a:rPr lang="en-GB" sz="2800" dirty="0" err="1">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Hillshaded</a:t>
            </a:r>
            <a:endPar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442913" lvl="1" indent="-442913">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Example</a:t>
            </a:r>
          </a:p>
          <a:p>
            <a:endPar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8" name="Oval 27"/>
          <p:cNvSpPr/>
          <p:nvPr/>
        </p:nvSpPr>
        <p:spPr>
          <a:xfrm>
            <a:off x="3327173" y="1854403"/>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9" name="Rectangle 28"/>
          <p:cNvSpPr/>
          <p:nvPr/>
        </p:nvSpPr>
        <p:spPr>
          <a:xfrm>
            <a:off x="3469309" y="1847297"/>
            <a:ext cx="516488" cy="830997"/>
          </a:xfrm>
          <a:prstGeom prst="rect">
            <a:avLst/>
          </a:prstGeom>
        </p:spPr>
        <p:txBody>
          <a:bodyPr wrap="squar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15" name="Rectangle 14"/>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6" name="Rectangle 15"/>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Tree>
    <p:extLst>
      <p:ext uri="{BB962C8B-B14F-4D97-AF65-F5344CB8AC3E}">
        <p14:creationId xmlns:p14="http://schemas.microsoft.com/office/powerpoint/2010/main" val="407787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75310" y="2041880"/>
            <a:ext cx="9906001" cy="3285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from point cloud</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49947"/>
          <a:stretch/>
        </p:blipFill>
        <p:spPr>
          <a:xfrm>
            <a:off x="734456" y="2092317"/>
            <a:ext cx="4812531" cy="311730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49879"/>
          <a:stretch/>
        </p:blipFill>
        <p:spPr>
          <a:xfrm>
            <a:off x="5570196" y="2136562"/>
            <a:ext cx="4812531" cy="3121525"/>
          </a:xfrm>
          <a:prstGeom prst="rect">
            <a:avLst/>
          </a:prstGeom>
        </p:spPr>
      </p:pic>
      <p:sp>
        <p:nvSpPr>
          <p:cNvPr id="5" name="Rectangle 4"/>
          <p:cNvSpPr/>
          <p:nvPr/>
        </p:nvSpPr>
        <p:spPr>
          <a:xfrm>
            <a:off x="803482" y="4919846"/>
            <a:ext cx="2535030" cy="307777"/>
          </a:xfrm>
          <a:prstGeom prst="rect">
            <a:avLst/>
          </a:prstGeom>
        </p:spPr>
        <p:txBody>
          <a:bodyPr wrap="square">
            <a:spAutoFit/>
          </a:bodyPr>
          <a:lstStyle/>
          <a:p>
            <a:r>
              <a:rPr lang="nb-NO" sz="1400" i="1" dirty="0" err="1">
                <a:solidFill>
                  <a:schemeClr val="bg1"/>
                </a:solidFill>
                <a:latin typeface="Yu Gothic UI" panose="020B0500000000000000" pitchFamily="34" charset="-128"/>
                <a:ea typeface="Yu Gothic UI" panose="020B0500000000000000" pitchFamily="34" charset="-128"/>
              </a:rPr>
              <a:t>Šašak</a:t>
            </a:r>
            <a:r>
              <a:rPr lang="nb-NO" sz="1400" i="1" dirty="0">
                <a:solidFill>
                  <a:schemeClr val="bg1"/>
                </a:solidFill>
                <a:latin typeface="Yu Gothic UI" panose="020B0500000000000000" pitchFamily="34" charset="-128"/>
                <a:ea typeface="Yu Gothic UI" panose="020B0500000000000000" pitchFamily="34" charset="-128"/>
              </a:rPr>
              <a:t> et al., 2019</a:t>
            </a:r>
          </a:p>
        </p:txBody>
      </p:sp>
      <p:sp>
        <p:nvSpPr>
          <p:cNvPr id="8" name="Rectangle 7"/>
          <p:cNvSpPr/>
          <p:nvPr/>
        </p:nvSpPr>
        <p:spPr>
          <a:xfrm>
            <a:off x="455820" y="5368168"/>
            <a:ext cx="8211930" cy="923330"/>
          </a:xfrm>
          <a:prstGeom prst="rect">
            <a:avLst/>
          </a:prstGeom>
        </p:spPr>
        <p:txBody>
          <a:bodyPr wrap="square">
            <a:spAutoFit/>
          </a:bodyPr>
          <a:lstStyle/>
          <a:p>
            <a:r>
              <a:rPr lang="en-US" dirty="0">
                <a:latin typeface="Yu Gothic UI" panose="020B0500000000000000" pitchFamily="34" charset="-128"/>
                <a:ea typeface="Yu Gothic UI" panose="020B0500000000000000" pitchFamily="34" charset="-128"/>
              </a:rPr>
              <a:t>Level of detail of DEMs derived from (</a:t>
            </a:r>
            <a:r>
              <a:rPr lang="en-US" b="1" dirty="0">
                <a:latin typeface="Yu Gothic UI" panose="020B0500000000000000" pitchFamily="34" charset="-128"/>
                <a:ea typeface="Yu Gothic UI" panose="020B0500000000000000" pitchFamily="34" charset="-128"/>
              </a:rPr>
              <a:t>A</a:t>
            </a:r>
            <a:r>
              <a:rPr lang="en-US" dirty="0">
                <a:latin typeface="Yu Gothic UI" panose="020B0500000000000000" pitchFamily="34" charset="-128"/>
                <a:ea typeface="Yu Gothic UI" panose="020B0500000000000000" pitchFamily="34" charset="-128"/>
              </a:rPr>
              <a:t>) the </a:t>
            </a:r>
            <a:r>
              <a:rPr lang="en-US" b="1" dirty="0">
                <a:latin typeface="Yu Gothic UI" panose="020B0500000000000000" pitchFamily="34" charset="-128"/>
                <a:ea typeface="Yu Gothic UI" panose="020B0500000000000000" pitchFamily="34" charset="-128"/>
              </a:rPr>
              <a:t>SRTM data</a:t>
            </a:r>
            <a:r>
              <a:rPr lang="en-US" dirty="0">
                <a:latin typeface="Yu Gothic UI" panose="020B0500000000000000" pitchFamily="34" charset="-128"/>
                <a:ea typeface="Yu Gothic UI" panose="020B0500000000000000" pitchFamily="34" charset="-128"/>
              </a:rPr>
              <a:t>, (</a:t>
            </a:r>
            <a:r>
              <a:rPr lang="en-US" b="1" dirty="0">
                <a:latin typeface="Yu Gothic UI" panose="020B0500000000000000" pitchFamily="34" charset="-128"/>
                <a:ea typeface="Yu Gothic UI" panose="020B0500000000000000" pitchFamily="34" charset="-128"/>
              </a:rPr>
              <a:t>B</a:t>
            </a:r>
            <a:r>
              <a:rPr lang="en-US" dirty="0">
                <a:latin typeface="Yu Gothic UI" panose="020B0500000000000000" pitchFamily="34" charset="-128"/>
                <a:ea typeface="Yu Gothic UI" panose="020B0500000000000000" pitchFamily="34" charset="-128"/>
              </a:rPr>
              <a:t>) </a:t>
            </a:r>
            <a:r>
              <a:rPr lang="en-US" b="1" dirty="0">
                <a:latin typeface="Yu Gothic UI" panose="020B0500000000000000" pitchFamily="34" charset="-128"/>
                <a:ea typeface="Yu Gothic UI" panose="020B0500000000000000" pitchFamily="34" charset="-128"/>
              </a:rPr>
              <a:t>TANDEM-X</a:t>
            </a:r>
            <a:r>
              <a:rPr lang="en-US" dirty="0">
                <a:latin typeface="Yu Gothic UI" panose="020B0500000000000000" pitchFamily="34" charset="-128"/>
                <a:ea typeface="Yu Gothic UI" panose="020B0500000000000000" pitchFamily="34" charset="-128"/>
              </a:rPr>
              <a:t> data, (</a:t>
            </a:r>
            <a:r>
              <a:rPr lang="en-US" b="1" dirty="0">
                <a:latin typeface="Yu Gothic UI" panose="020B0500000000000000" pitchFamily="34" charset="-128"/>
                <a:ea typeface="Yu Gothic UI" panose="020B0500000000000000" pitchFamily="34" charset="-128"/>
              </a:rPr>
              <a:t>C</a:t>
            </a:r>
            <a:r>
              <a:rPr lang="en-US" dirty="0">
                <a:latin typeface="Yu Gothic UI" panose="020B0500000000000000" pitchFamily="34" charset="-128"/>
                <a:ea typeface="Yu Gothic UI" panose="020B0500000000000000" pitchFamily="34" charset="-128"/>
              </a:rPr>
              <a:t>) topographic contours (national DEM), and (</a:t>
            </a:r>
            <a:r>
              <a:rPr lang="en-US" b="1" dirty="0">
                <a:latin typeface="Yu Gothic UI" panose="020B0500000000000000" pitchFamily="34" charset="-128"/>
                <a:ea typeface="Yu Gothic UI" panose="020B0500000000000000" pitchFamily="34" charset="-128"/>
              </a:rPr>
              <a:t>D</a:t>
            </a:r>
            <a:r>
              <a:rPr lang="en-US" dirty="0">
                <a:latin typeface="Yu Gothic UI" panose="020B0500000000000000" pitchFamily="34" charset="-128"/>
                <a:ea typeface="Yu Gothic UI" panose="020B0500000000000000" pitchFamily="34" charset="-128"/>
              </a:rPr>
              <a:t>) fused </a:t>
            </a:r>
            <a:r>
              <a:rPr lang="en-US" b="1" dirty="0">
                <a:latin typeface="Yu Gothic UI" panose="020B0500000000000000" pitchFamily="34" charset="-128"/>
                <a:ea typeface="Yu Gothic UI" panose="020B0500000000000000" pitchFamily="34" charset="-128"/>
              </a:rPr>
              <a:t>TLS and UAV-</a:t>
            </a:r>
            <a:r>
              <a:rPr lang="en-US" b="1" dirty="0" err="1">
                <a:latin typeface="Yu Gothic UI" panose="020B0500000000000000" pitchFamily="34" charset="-128"/>
                <a:ea typeface="Yu Gothic UI" panose="020B0500000000000000" pitchFamily="34" charset="-128"/>
              </a:rPr>
              <a:t>SfM</a:t>
            </a:r>
            <a:r>
              <a:rPr lang="en-US" b="1" dirty="0">
                <a:latin typeface="Yu Gothic UI" panose="020B0500000000000000" pitchFamily="34" charset="-128"/>
                <a:ea typeface="Yu Gothic UI" panose="020B0500000000000000" pitchFamily="34" charset="-128"/>
              </a:rPr>
              <a:t> </a:t>
            </a:r>
            <a:r>
              <a:rPr lang="en-US" dirty="0">
                <a:latin typeface="Yu Gothic UI" panose="020B0500000000000000" pitchFamily="34" charset="-128"/>
                <a:ea typeface="Yu Gothic UI" panose="020B0500000000000000" pitchFamily="34" charset="-128"/>
              </a:rPr>
              <a:t>data. </a:t>
            </a:r>
          </a:p>
          <a:p>
            <a:r>
              <a:rPr lang="en-US" dirty="0">
                <a:latin typeface="Yu Gothic UI" panose="020B0500000000000000" pitchFamily="34" charset="-128"/>
                <a:ea typeface="Yu Gothic UI" panose="020B0500000000000000" pitchFamily="34" charset="-128"/>
              </a:rPr>
              <a:t>All DEMs were resampled to 10 m spatial resolution.</a:t>
            </a:r>
            <a:endParaRPr lang="nb-NO" dirty="0">
              <a:latin typeface="Yu Gothic UI" panose="020B0500000000000000" pitchFamily="34" charset="-128"/>
              <a:ea typeface="Yu Gothic UI" panose="020B0500000000000000" pitchFamily="34" charset="-128"/>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5476" y="4908512"/>
            <a:ext cx="2624580" cy="1861066"/>
          </a:xfrm>
          <a:prstGeom prst="rect">
            <a:avLst/>
          </a:prstGeom>
        </p:spPr>
      </p:pic>
      <p:sp>
        <p:nvSpPr>
          <p:cNvPr id="13" name="Rectangle 12"/>
          <p:cNvSpPr/>
          <p:nvPr/>
        </p:nvSpPr>
        <p:spPr>
          <a:xfrm>
            <a:off x="455821" y="1068511"/>
            <a:ext cx="10821780" cy="800219"/>
          </a:xfrm>
          <a:prstGeom prst="rect">
            <a:avLst/>
          </a:prstGeom>
        </p:spPr>
        <p:txBody>
          <a:bodyPr wrap="square">
            <a:spAutoFit/>
          </a:bodyPr>
          <a:lstStyle/>
          <a:p>
            <a:pPr marL="0" lvl="2">
              <a:lnSpc>
                <a:spcPct val="100000"/>
              </a:lnSpc>
              <a:spcBef>
                <a:spcPts val="0"/>
              </a:spcBef>
              <a:buNone/>
            </a:pPr>
            <a:r>
              <a:rPr lang="en-US" altLang="nb-NO" sz="2400" u="sng" dirty="0">
                <a:latin typeface="Yu Gothic UI" panose="020B0500000000000000" pitchFamily="34" charset="-128"/>
                <a:ea typeface="Yu Gothic UI" panose="020B0500000000000000" pitchFamily="34" charset="-128"/>
                <a:cs typeface="Segoe UI" panose="020B0502040204020203" pitchFamily="34" charset="0"/>
              </a:rPr>
              <a:t>DEM from Lidar and SAR: </a:t>
            </a:r>
          </a:p>
          <a:p>
            <a:pPr marL="342900" lvl="2" indent="-342900">
              <a:lnSpc>
                <a:spcPct val="100000"/>
              </a:lnSpc>
              <a:spcBef>
                <a:spcPts val="0"/>
              </a:spcBef>
              <a:buFont typeface="Courier New" panose="02070309020205020404" pitchFamily="49" charset="0"/>
              <a:buChar char="o"/>
            </a:pPr>
            <a:r>
              <a:rPr lang="en-US" sz="2200" dirty="0">
                <a:latin typeface="Yu Gothic UI" panose="020B0500000000000000" pitchFamily="34" charset="-128"/>
                <a:ea typeface="Yu Gothic UI" panose="020B0500000000000000" pitchFamily="34" charset="-128"/>
              </a:rPr>
              <a:t>The resolution </a:t>
            </a:r>
            <a:r>
              <a:rPr lang="en-US" altLang="nb-NO" sz="2200" dirty="0">
                <a:latin typeface="Yu Gothic UI" panose="020B0500000000000000" pitchFamily="34" charset="-128"/>
                <a:ea typeface="Yu Gothic UI" panose="020B0500000000000000" pitchFamily="34" charset="-128"/>
                <a:cs typeface="Segoe UI" panose="020B0502040204020203" pitchFamily="34" charset="0"/>
              </a:rPr>
              <a:t>depends on the distance object-sensor and sensor characteristics</a:t>
            </a:r>
            <a:endParaRPr lang="en-US" altLang="nb-NO"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4078214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739890" y="2141364"/>
            <a:ext cx="5453374" cy="425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4297"/>
          <a:stretch/>
        </p:blipFill>
        <p:spPr>
          <a:xfrm>
            <a:off x="7631800" y="2811917"/>
            <a:ext cx="4561465" cy="2653262"/>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What is a LAS file?</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3" y="1182144"/>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LAS file is an industry-standard binary format for storing airborne LiDAR data (in general 3D point cloud)</a:t>
            </a:r>
          </a:p>
        </p:txBody>
      </p:sp>
      <p:sp>
        <p:nvSpPr>
          <p:cNvPr id="8" name="Rectangle 7"/>
          <p:cNvSpPr/>
          <p:nvPr/>
        </p:nvSpPr>
        <p:spPr>
          <a:xfrm>
            <a:off x="6739890" y="2131838"/>
            <a:ext cx="5453374" cy="707886"/>
          </a:xfrm>
          <a:prstGeom prst="rect">
            <a:avLst/>
          </a:prstGeom>
        </p:spPr>
        <p:txBody>
          <a:bodyPr wrap="square">
            <a:spAutoFit/>
          </a:bodyPr>
          <a:lstStyle/>
          <a:p>
            <a:r>
              <a:rPr lang="en-US" altLang="nb-NO" sz="2000"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Commonly point cloud (.las) are divided in tiles and you have a LAS dataset</a:t>
            </a:r>
            <a:endParaRPr lang="nb-NO" sz="2000" i="1" dirty="0">
              <a:solidFill>
                <a:schemeClr val="tx1">
                  <a:lumMod val="50000"/>
                  <a:lumOff val="50000"/>
                </a:schemeClr>
              </a:solidFill>
            </a:endParaRPr>
          </a:p>
        </p:txBody>
      </p:sp>
      <p:sp>
        <p:nvSpPr>
          <p:cNvPr id="13" name="Rectangle 12"/>
          <p:cNvSpPr/>
          <p:nvPr/>
        </p:nvSpPr>
        <p:spPr>
          <a:xfrm>
            <a:off x="1177292" y="2131838"/>
            <a:ext cx="5464968" cy="4154984"/>
          </a:xfrm>
          <a:prstGeom prst="rect">
            <a:avLst/>
          </a:prstGeom>
        </p:spPr>
        <p:txBody>
          <a:bodyPr wrap="square">
            <a:spAutoFit/>
          </a:bodyPr>
          <a:lstStyle/>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Quickly display and conduct a statistical analysis of point clouds (ArcMap:</a:t>
            </a:r>
            <a:r>
              <a:rPr lang="en-US" sz="2200" dirty="0">
                <a:latin typeface="Yu Gothic UI" panose="020B0500000000000000" pitchFamily="34" charset="-128"/>
                <a:ea typeface="Yu Gothic UI" panose="020B0500000000000000" pitchFamily="34" charset="-128"/>
                <a:sym typeface="Wingdings" panose="05000000000000000000" pitchFamily="2" charset="2"/>
              </a:rPr>
              <a:t> </a:t>
            </a:r>
            <a:r>
              <a:rPr lang="en-US" sz="2200" i="1" dirty="0">
                <a:latin typeface="Yu Gothic UI" panose="020B0500000000000000" pitchFamily="34" charset="-128"/>
                <a:ea typeface="Yu Gothic UI" panose="020B0500000000000000" pitchFamily="34" charset="-128"/>
              </a:rPr>
              <a:t>LAS Point Statistics As Raster</a:t>
            </a:r>
            <a:r>
              <a:rPr lang="en-US" sz="2200" dirty="0">
                <a:latin typeface="Yu Gothic UI" panose="020B0500000000000000" pitchFamily="34" charset="-128"/>
                <a:ea typeface="Yu Gothic UI" panose="020B0500000000000000" pitchFamily="34" charset="-128"/>
              </a:rPr>
              <a:t>)</a:t>
            </a: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Create surface DEM or TIN directly:  (ArcMap: </a:t>
            </a:r>
            <a:r>
              <a:rPr lang="en-US" sz="2200" i="1" dirty="0">
                <a:latin typeface="Yu Gothic UI" panose="020B0500000000000000" pitchFamily="34" charset="-128"/>
                <a:ea typeface="Yu Gothic UI" panose="020B0500000000000000" pitchFamily="34" charset="-128"/>
              </a:rPr>
              <a:t>LAS Dataset To Raster</a:t>
            </a:r>
            <a:r>
              <a:rPr lang="en-US" sz="2200" dirty="0">
                <a:latin typeface="Yu Gothic UI" panose="020B0500000000000000" pitchFamily="34" charset="-128"/>
                <a:ea typeface="Yu Gothic UI" panose="020B0500000000000000" pitchFamily="34" charset="-128"/>
              </a:rPr>
              <a:t>, </a:t>
            </a:r>
            <a:r>
              <a:rPr lang="en-US" sz="2200" i="1" dirty="0">
                <a:latin typeface="Yu Gothic UI" panose="020B0500000000000000" pitchFamily="34" charset="-128"/>
                <a:ea typeface="Yu Gothic UI" panose="020B0500000000000000" pitchFamily="34" charset="-128"/>
              </a:rPr>
              <a:t>LAS Dataset To TIN)</a:t>
            </a: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Conduct initial quality check, assessing data coverage and point sample density</a:t>
            </a: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Standard classification of the LAS points</a:t>
            </a: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Incorporate additional surface features with xyz information: e.g. intensity </a:t>
            </a: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High compression: </a:t>
            </a:r>
            <a:r>
              <a:rPr lang="en-US" sz="2200" dirty="0">
                <a:latin typeface="Yu Gothic UI" panose="020B0500000000000000" pitchFamily="34" charset="-128"/>
                <a:ea typeface="Yu Gothic UI" panose="020B0500000000000000" pitchFamily="34" charset="-128"/>
                <a:sym typeface="Wingdings" panose="05000000000000000000" pitchFamily="2" charset="2"/>
              </a:rPr>
              <a:t>smaller file size</a:t>
            </a:r>
            <a:endParaRPr lang="en-US" sz="2200" dirty="0">
              <a:latin typeface="Yu Gothic UI" panose="020B0500000000000000" pitchFamily="34" charset="-128"/>
              <a:ea typeface="Yu Gothic UI" panose="020B0500000000000000" pitchFamily="34" charset="-128"/>
            </a:endParaRPr>
          </a:p>
        </p:txBody>
      </p:sp>
      <p:sp>
        <p:nvSpPr>
          <p:cNvPr id="15" name="Rectangle 14"/>
          <p:cNvSpPr/>
          <p:nvPr/>
        </p:nvSpPr>
        <p:spPr>
          <a:xfrm>
            <a:off x="6739890" y="5589643"/>
            <a:ext cx="5491476" cy="830997"/>
          </a:xfrm>
          <a:prstGeom prst="rect">
            <a:avLst/>
          </a:prstGeom>
        </p:spPr>
        <p:txBody>
          <a:bodyPr wrap="square">
            <a:spAutoFit/>
          </a:bodyPr>
          <a:lstStyle/>
          <a:p>
            <a:pPr fontAlgn="base"/>
            <a:r>
              <a:rPr lang="en-US" sz="1600" dirty="0">
                <a:solidFill>
                  <a:schemeClr val="tx1">
                    <a:lumMod val="50000"/>
                    <a:lumOff val="50000"/>
                  </a:schemeClr>
                </a:solidFill>
                <a:latin typeface="Yu Gothic UI" panose="020B0500000000000000" pitchFamily="34" charset="-128"/>
                <a:ea typeface="Yu Gothic UI" panose="020B0500000000000000" pitchFamily="34" charset="-128"/>
              </a:rPr>
              <a:t>Example of the file size of a 1-square-km tile at 2 pts/m</a:t>
            </a:r>
            <a:r>
              <a:rPr lang="en-US" sz="1600" baseline="30000" dirty="0">
                <a:solidFill>
                  <a:schemeClr val="tx1">
                    <a:lumMod val="50000"/>
                    <a:lumOff val="50000"/>
                  </a:schemeClr>
                </a:solidFill>
                <a:latin typeface="Yu Gothic UI" panose="020B0500000000000000" pitchFamily="34" charset="-128"/>
                <a:ea typeface="Yu Gothic UI" panose="020B0500000000000000" pitchFamily="34" charset="-128"/>
              </a:rPr>
              <a:t>2 </a:t>
            </a:r>
            <a:endParaRPr lang="en-US" sz="1600" dirty="0">
              <a:solidFill>
                <a:schemeClr val="tx1">
                  <a:lumMod val="50000"/>
                  <a:lumOff val="50000"/>
                </a:schemeClr>
              </a:solidFill>
              <a:latin typeface="Yu Gothic UI" panose="020B0500000000000000" pitchFamily="34" charset="-128"/>
              <a:ea typeface="Yu Gothic UI" panose="020B0500000000000000" pitchFamily="34" charset="-128"/>
            </a:endParaRPr>
          </a:p>
          <a:p>
            <a:pPr marL="285750" indent="-285750" fontAlgn="base">
              <a:buFont typeface="Arial" panose="020B0604020202020204" pitchFamily="34" charset="0"/>
              <a:buChar char="•"/>
            </a:pPr>
            <a:r>
              <a:rPr lang="en-US" sz="1600" dirty="0">
                <a:solidFill>
                  <a:schemeClr val="tx1">
                    <a:lumMod val="50000"/>
                    <a:lumOff val="50000"/>
                  </a:schemeClr>
                </a:solidFill>
                <a:latin typeface="Yu Gothic UI" panose="020B0500000000000000" pitchFamily="34" charset="-128"/>
                <a:ea typeface="Yu Gothic UI" panose="020B0500000000000000" pitchFamily="34" charset="-128"/>
              </a:rPr>
              <a:t>LAS File Size: 248,408 KB</a:t>
            </a:r>
          </a:p>
          <a:p>
            <a:pPr marL="285750" indent="-285750" fontAlgn="base">
              <a:buFont typeface="Arial" panose="020B0604020202020204" pitchFamily="34" charset="0"/>
              <a:buChar char="•"/>
            </a:pPr>
            <a:r>
              <a:rPr lang="en-US" sz="1600" dirty="0">
                <a:solidFill>
                  <a:schemeClr val="tx1">
                    <a:lumMod val="50000"/>
                    <a:lumOff val="50000"/>
                  </a:schemeClr>
                </a:solidFill>
                <a:latin typeface="Yu Gothic UI" panose="020B0500000000000000" pitchFamily="34" charset="-128"/>
                <a:ea typeface="Yu Gothic UI" panose="020B0500000000000000" pitchFamily="34" charset="-128"/>
              </a:rPr>
              <a:t>ASCII All Points Size: 292,766 KB</a:t>
            </a:r>
            <a:endParaRPr lang="en-US" sz="1600" b="0" i="0" dirty="0">
              <a:solidFill>
                <a:schemeClr val="tx1">
                  <a:lumMod val="50000"/>
                  <a:lumOff val="50000"/>
                </a:schemeClr>
              </a:solidFill>
              <a:effectLst/>
              <a:latin typeface="Yu Gothic UI" panose="020B0500000000000000" pitchFamily="34" charset="-128"/>
              <a:ea typeface="Yu Gothic UI" panose="020B0500000000000000" pitchFamily="34" charset="-128"/>
            </a:endParaRPr>
          </a:p>
        </p:txBody>
      </p:sp>
      <p:cxnSp>
        <p:nvCxnSpPr>
          <p:cNvPr id="4" name="Straight Arrow Connector 3"/>
          <p:cNvCxnSpPr/>
          <p:nvPr/>
        </p:nvCxnSpPr>
        <p:spPr>
          <a:xfrm flipV="1">
            <a:off x="6019800" y="5962650"/>
            <a:ext cx="533400" cy="142375"/>
          </a:xfrm>
          <a:prstGeom prst="straightConnector1">
            <a:avLst/>
          </a:prstGeom>
          <a:ln w="127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6553200" y="5465179"/>
            <a:ext cx="5508368" cy="9554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12422597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What is a LAS file?</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3" y="1182144"/>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Point cloud classification (mainly LiDAR points)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100" y="1983247"/>
            <a:ext cx="7518900" cy="4874753"/>
          </a:xfrm>
          <a:prstGeom prst="rect">
            <a:avLst/>
          </a:prstGeom>
        </p:spPr>
      </p:pic>
      <p:sp>
        <p:nvSpPr>
          <p:cNvPr id="13" name="Rectangle 12"/>
          <p:cNvSpPr/>
          <p:nvPr/>
        </p:nvSpPr>
        <p:spPr>
          <a:xfrm>
            <a:off x="425457" y="1981206"/>
            <a:ext cx="4016355" cy="2462213"/>
          </a:xfrm>
          <a:prstGeom prst="rect">
            <a:avLst/>
          </a:prstGeom>
        </p:spPr>
        <p:txBody>
          <a:bodyPr wrap="square">
            <a:spAutoFit/>
          </a:bodyPr>
          <a:lstStyle/>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Each LIDAR point in a LAS file can have a classification code set for it. </a:t>
            </a: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Classifying LIDAR data allows you to organize points into specific data classes</a:t>
            </a:r>
          </a:p>
        </p:txBody>
      </p:sp>
      <p:sp>
        <p:nvSpPr>
          <p:cNvPr id="9" name="Oval 8"/>
          <p:cNvSpPr/>
          <p:nvPr/>
        </p:nvSpPr>
        <p:spPr>
          <a:xfrm>
            <a:off x="4983480" y="2491741"/>
            <a:ext cx="1335540" cy="19316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Rectangle 3"/>
          <p:cNvSpPr/>
          <p:nvPr/>
        </p:nvSpPr>
        <p:spPr>
          <a:xfrm>
            <a:off x="474597" y="5848288"/>
            <a:ext cx="4925203" cy="646331"/>
          </a:xfrm>
          <a:prstGeom prst="rect">
            <a:avLst/>
          </a:prstGeom>
        </p:spPr>
        <p:txBody>
          <a:bodyPr wrap="square">
            <a:spAutoFit/>
          </a:bodyPr>
          <a:lstStyle/>
          <a:p>
            <a:r>
              <a:rPr lang="en-US" sz="1200" i="1" dirty="0">
                <a:solidFill>
                  <a:schemeClr val="tx1">
                    <a:lumMod val="50000"/>
                    <a:lumOff val="50000"/>
                  </a:schemeClr>
                </a:solidFill>
                <a:latin typeface="Yu Gothic UI" panose="020B0500000000000000" pitchFamily="34" charset="-128"/>
                <a:ea typeface="Yu Gothic UI" panose="020B0500000000000000" pitchFamily="34" charset="-128"/>
                <a:hlinkClick r:id="rId4"/>
              </a:rPr>
              <a:t>https://desktop.arcgis.com/en/arcmap/latest/manage-data/las-dataset/working-with-las-classifications-in-arcgis.htm</a:t>
            </a:r>
            <a:endParaRPr lang="en-US" sz="1200" i="1" dirty="0">
              <a:solidFill>
                <a:schemeClr val="tx1">
                  <a:lumMod val="50000"/>
                  <a:lumOff val="50000"/>
                </a:schemeClr>
              </a:solidFill>
              <a:latin typeface="Yu Gothic UI" panose="020B0500000000000000" pitchFamily="34" charset="-128"/>
              <a:ea typeface="Yu Gothic UI" panose="020B0500000000000000" pitchFamily="34" charset="-128"/>
            </a:endParaRPr>
          </a:p>
          <a:p>
            <a:endParaRPr lang="en-US" sz="12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10" name="Rectangle 9"/>
          <p:cNvSpPr/>
          <p:nvPr/>
        </p:nvSpPr>
        <p:spPr>
          <a:xfrm>
            <a:off x="2120769" y="4421363"/>
            <a:ext cx="2544286" cy="369332"/>
          </a:xfrm>
          <a:prstGeom prst="rect">
            <a:avLst/>
          </a:prstGeom>
        </p:spPr>
        <p:txBody>
          <a:bodyPr wrap="none">
            <a:spAutoFit/>
          </a:bodyPr>
          <a:lstStyle/>
          <a:p>
            <a:r>
              <a:rPr lang="en-US" i="1" dirty="0">
                <a:latin typeface="Yu Gothic UI" panose="020B0500000000000000" pitchFamily="34" charset="-128"/>
                <a:ea typeface="Yu Gothic UI" panose="020B0500000000000000" pitchFamily="34" charset="-128"/>
              </a:rPr>
              <a:t>LAS Classification Code</a:t>
            </a:r>
          </a:p>
        </p:txBody>
      </p:sp>
      <p:cxnSp>
        <p:nvCxnSpPr>
          <p:cNvPr id="15" name="Straight Arrow Connector 14"/>
          <p:cNvCxnSpPr>
            <a:stCxn id="9" idx="3"/>
            <a:endCxn id="10" idx="3"/>
          </p:cNvCxnSpPr>
          <p:nvPr/>
        </p:nvCxnSpPr>
        <p:spPr>
          <a:xfrm flipH="1">
            <a:off x="4665055" y="4140524"/>
            <a:ext cx="514010" cy="465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579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What is a LAS file?</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3" y="1182144"/>
            <a:ext cx="11323959"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Point cloud classification (mainly LiDAR points)</a:t>
            </a:r>
          </a:p>
        </p:txBody>
      </p:sp>
      <p:sp>
        <p:nvSpPr>
          <p:cNvPr id="13" name="Rectangle 12"/>
          <p:cNvSpPr/>
          <p:nvPr/>
        </p:nvSpPr>
        <p:spPr>
          <a:xfrm>
            <a:off x="425457" y="1981206"/>
            <a:ext cx="4016355" cy="2462213"/>
          </a:xfrm>
          <a:prstGeom prst="rect">
            <a:avLst/>
          </a:prstGeom>
        </p:spPr>
        <p:txBody>
          <a:bodyPr wrap="square">
            <a:spAutoFit/>
          </a:bodyPr>
          <a:lstStyle/>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Each LIDAR point in a LAS file can have a classification code set for it. </a:t>
            </a: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Classifying LIDAR data allows you to organize points into specific data classes</a:t>
            </a:r>
          </a:p>
        </p:txBody>
      </p:sp>
      <p:pic>
        <p:nvPicPr>
          <p:cNvPr id="5" name="Picture 4"/>
          <p:cNvPicPr>
            <a:picLocks noChangeAspect="1"/>
          </p:cNvPicPr>
          <p:nvPr/>
        </p:nvPicPr>
        <p:blipFill>
          <a:blip r:embed="rId3"/>
          <a:stretch>
            <a:fillRect/>
          </a:stretch>
        </p:blipFill>
        <p:spPr>
          <a:xfrm>
            <a:off x="4069381" y="3711921"/>
            <a:ext cx="8122619" cy="2633361"/>
          </a:xfrm>
          <a:prstGeom prst="rect">
            <a:avLst/>
          </a:prstGeom>
        </p:spPr>
      </p:pic>
    </p:spTree>
    <p:extLst>
      <p:ext uri="{BB962C8B-B14F-4D97-AF65-F5344CB8AC3E}">
        <p14:creationId xmlns:p14="http://schemas.microsoft.com/office/powerpoint/2010/main" val="114044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58689" y="2329734"/>
            <a:ext cx="7285356" cy="3556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Work with LAS files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0126" y="1087073"/>
            <a:ext cx="4499729" cy="5660293"/>
          </a:xfrm>
          <a:prstGeom prst="rect">
            <a:avLst/>
          </a:prstGeom>
        </p:spPr>
      </p:pic>
      <p:sp>
        <p:nvSpPr>
          <p:cNvPr id="8" name="Rectangle 3"/>
          <p:cNvSpPr txBox="1">
            <a:spLocks noChangeArrowheads="1"/>
          </p:cNvSpPr>
          <p:nvPr/>
        </p:nvSpPr>
        <p:spPr>
          <a:xfrm>
            <a:off x="606103" y="1182145"/>
            <a:ext cx="11323959" cy="669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gn="just">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ArcMap tool for LAS file</a:t>
            </a:r>
          </a:p>
        </p:txBody>
      </p:sp>
      <p:sp>
        <p:nvSpPr>
          <p:cNvPr id="3" name="Rectangle 2"/>
          <p:cNvSpPr/>
          <p:nvPr/>
        </p:nvSpPr>
        <p:spPr>
          <a:xfrm>
            <a:off x="2570106" y="1937827"/>
            <a:ext cx="5033750" cy="400110"/>
          </a:xfrm>
          <a:prstGeom prst="rect">
            <a:avLst/>
          </a:prstGeom>
        </p:spPr>
        <p:txBody>
          <a:bodyPr wrap="none">
            <a:spAutoFit/>
          </a:bodyPr>
          <a:lstStyle/>
          <a:p>
            <a:r>
              <a:rPr lang="nb-NO" sz="2000" i="1" dirty="0">
                <a:latin typeface="Yu Gothic UI" panose="020B0500000000000000" pitchFamily="34" charset="-128"/>
                <a:ea typeface="Yu Gothic UI" panose="020B0500000000000000" pitchFamily="34" charset="-128"/>
              </a:rPr>
              <a:t>LAS </a:t>
            </a:r>
            <a:r>
              <a:rPr lang="nb-NO" sz="2000" i="1" dirty="0" err="1">
                <a:latin typeface="Yu Gothic UI" panose="020B0500000000000000" pitchFamily="34" charset="-128"/>
                <a:ea typeface="Yu Gothic UI" panose="020B0500000000000000" pitchFamily="34" charset="-128"/>
              </a:rPr>
              <a:t>Dataset</a:t>
            </a:r>
            <a:r>
              <a:rPr lang="nb-NO" sz="2000" i="1" dirty="0">
                <a:latin typeface="Yu Gothic UI" panose="020B0500000000000000" pitchFamily="34" charset="-128"/>
                <a:ea typeface="Yu Gothic UI" panose="020B0500000000000000" pitchFamily="34" charset="-128"/>
              </a:rPr>
              <a:t> To Raster</a:t>
            </a:r>
            <a:r>
              <a:rPr lang="nb-NO" sz="2000" dirty="0">
                <a:latin typeface="Yu Gothic UI" panose="020B0500000000000000" pitchFamily="34" charset="-128"/>
                <a:ea typeface="Yu Gothic UI" panose="020B0500000000000000" pitchFamily="34" charset="-128"/>
              </a:rPr>
              <a:t> </a:t>
            </a:r>
            <a:r>
              <a:rPr lang="en-US" sz="2000" i="1" dirty="0">
                <a:latin typeface="Yu Gothic UI" panose="020B0500000000000000" pitchFamily="34" charset="-128"/>
                <a:ea typeface="Yu Gothic UI" panose="020B0500000000000000" pitchFamily="34" charset="-128"/>
              </a:rPr>
              <a:t>LAS Dataset To TIN</a:t>
            </a:r>
            <a:endParaRPr lang="nb-NO" sz="2000" b="0" i="0" dirty="0">
              <a:effectLst/>
              <a:latin typeface="Yu Gothic UI" panose="020B0500000000000000" pitchFamily="34" charset="-128"/>
              <a:ea typeface="Yu Gothic UI" panose="020B0500000000000000" pitchFamily="34" charset="-128"/>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3541" b="606"/>
          <a:stretch/>
        </p:blipFill>
        <p:spPr>
          <a:xfrm>
            <a:off x="5094544" y="2346141"/>
            <a:ext cx="2349501" cy="354031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575" y="2346140"/>
            <a:ext cx="4942857" cy="3533333"/>
          </a:xfrm>
          <a:prstGeom prst="rect">
            <a:avLst/>
          </a:prstGeom>
        </p:spPr>
      </p:pic>
      <p:sp>
        <p:nvSpPr>
          <p:cNvPr id="10" name="Rectangle 9"/>
          <p:cNvSpPr/>
          <p:nvPr/>
        </p:nvSpPr>
        <p:spPr>
          <a:xfrm>
            <a:off x="155575" y="6016749"/>
            <a:ext cx="7633395" cy="523220"/>
          </a:xfrm>
          <a:prstGeom prst="rect">
            <a:avLst/>
          </a:prstGeom>
        </p:spPr>
        <p:txBody>
          <a:bodyPr wrap="square">
            <a:spAutoFit/>
          </a:bodyPr>
          <a:lstStyle/>
          <a:p>
            <a:r>
              <a:rPr lang="nb-NO" sz="1400" dirty="0">
                <a:latin typeface="Yu Gothic UI" panose="020B0500000000000000" pitchFamily="34" charset="-128"/>
                <a:ea typeface="Yu Gothic UI" panose="020B0500000000000000" pitchFamily="34" charset="-128"/>
                <a:hlinkClick r:id="rId6"/>
              </a:rPr>
              <a:t>https://desktop.arcgis.com/en/arcmap/latest/tools/3d-analyst-toolbox/las-dataset-to-tin.htm</a:t>
            </a:r>
            <a:endParaRPr lang="nb-NO" sz="1400" dirty="0">
              <a:latin typeface="Yu Gothic UI" panose="020B0500000000000000" pitchFamily="34" charset="-128"/>
              <a:ea typeface="Yu Gothic UI" panose="020B0500000000000000" pitchFamily="34" charset="-128"/>
            </a:endParaRPr>
          </a:p>
          <a:p>
            <a:endParaRPr lang="nb-NO" sz="1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2589784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Point cloud interpolation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7" name="Rectangle 3"/>
          <p:cNvSpPr txBox="1">
            <a:spLocks noChangeArrowheads="1"/>
          </p:cNvSpPr>
          <p:nvPr/>
        </p:nvSpPr>
        <p:spPr>
          <a:xfrm>
            <a:off x="606103" y="1425066"/>
            <a:ext cx="11393831"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Interpolates a DTM or a DSM from a point cloud using one of the interpolation methods</a:t>
            </a:r>
            <a:endParaRPr lang="en-US" sz="2800" dirty="0">
              <a:latin typeface="Yu Gothic UI" panose="020B0500000000000000" pitchFamily="34" charset="-128"/>
              <a:ea typeface="Yu Gothic UI" panose="020B0500000000000000" pitchFamily="34" charset="-128"/>
            </a:endParaRPr>
          </a:p>
          <a:p>
            <a:pPr marL="622300" lvl="2" indent="0">
              <a:lnSpc>
                <a:spcPct val="100000"/>
              </a:lnSpc>
              <a:spcBef>
                <a:spcPts val="0"/>
              </a:spcBef>
              <a:buNone/>
            </a:pPr>
            <a:endParaRPr lang="en-US" sz="1100" dirty="0">
              <a:latin typeface="Yu Gothic UI" panose="020B0500000000000000" pitchFamily="34" charset="-128"/>
              <a:ea typeface="Yu Gothic UI" panose="020B0500000000000000" pitchFamily="34" charset="-128"/>
            </a:endParaRPr>
          </a:p>
          <a:p>
            <a:pPr marL="622300" lvl="2" indent="0">
              <a:lnSpc>
                <a:spcPct val="100000"/>
              </a:lnSpc>
              <a:spcBef>
                <a:spcPts val="0"/>
              </a:spcBef>
              <a:buNone/>
            </a:pPr>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2" name="Rectangle 1"/>
          <p:cNvSpPr/>
          <p:nvPr/>
        </p:nvSpPr>
        <p:spPr>
          <a:xfrm>
            <a:off x="2605679" y="3327461"/>
            <a:ext cx="6796939" cy="1569660"/>
          </a:xfrm>
          <a:prstGeom prst="rect">
            <a:avLst/>
          </a:prstGeom>
        </p:spPr>
        <p:txBody>
          <a:bodyPr wrap="square">
            <a:spAutoFit/>
          </a:bodyPr>
          <a:lstStyle/>
          <a:p>
            <a:pPr algn="ctr">
              <a:lnSpc>
                <a:spcPct val="100000"/>
              </a:lnSpc>
              <a:buClr>
                <a:srgbClr val="1F7F79"/>
              </a:buClr>
            </a:pPr>
            <a:r>
              <a:rPr lang="en-US" sz="3200" u="sng" dirty="0">
                <a:solidFill>
                  <a:srgbClr val="FF0000"/>
                </a:solidFill>
                <a:latin typeface="Yu Gothic UI" panose="020B0500000000000000" pitchFamily="34" charset="-128"/>
                <a:ea typeface="Yu Gothic UI" panose="020B0500000000000000" pitchFamily="34" charset="-128"/>
              </a:rPr>
              <a:t>NEXT STEP: </a:t>
            </a:r>
          </a:p>
          <a:p>
            <a:pPr algn="ctr">
              <a:lnSpc>
                <a:spcPct val="100000"/>
              </a:lnSpc>
              <a:buClr>
                <a:srgbClr val="1F7F79"/>
              </a:buClr>
            </a:pPr>
            <a:r>
              <a:rPr lang="en-US" sz="3200" dirty="0">
                <a:solidFill>
                  <a:srgbClr val="FF0000"/>
                </a:solidFill>
                <a:latin typeface="Yu Gothic UI" panose="020B0500000000000000" pitchFamily="34" charset="-128"/>
                <a:ea typeface="Yu Gothic UI" panose="020B0500000000000000" pitchFamily="34" charset="-128"/>
              </a:rPr>
              <a:t>from the point cloud you create your grid by interpolating the points</a:t>
            </a:r>
          </a:p>
        </p:txBody>
      </p:sp>
    </p:spTree>
    <p:extLst>
      <p:ext uri="{BB962C8B-B14F-4D97-AF65-F5344CB8AC3E}">
        <p14:creationId xmlns:p14="http://schemas.microsoft.com/office/powerpoint/2010/main" val="3742585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Point cloud interpolation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7" name="Rectangle 3"/>
          <p:cNvSpPr txBox="1">
            <a:spLocks noChangeArrowheads="1"/>
          </p:cNvSpPr>
          <p:nvPr/>
        </p:nvSpPr>
        <p:spPr>
          <a:xfrm>
            <a:off x="606103" y="1425066"/>
            <a:ext cx="11393831"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Interpolates a DTM or a DSM from a point cloud using one of the interpolation methods</a:t>
            </a:r>
            <a:endParaRPr lang="en-US" sz="2800" dirty="0">
              <a:latin typeface="Yu Gothic UI" panose="020B0500000000000000" pitchFamily="34" charset="-128"/>
              <a:ea typeface="Yu Gothic UI" panose="020B0500000000000000" pitchFamily="34" charset="-128"/>
            </a:endParaRPr>
          </a:p>
          <a:p>
            <a:pPr marL="622300" lvl="2" indent="0">
              <a:lnSpc>
                <a:spcPct val="100000"/>
              </a:lnSpc>
              <a:spcBef>
                <a:spcPts val="0"/>
              </a:spcBef>
              <a:buNone/>
            </a:pPr>
            <a:endParaRPr lang="en-US" sz="1100" dirty="0">
              <a:latin typeface="Yu Gothic UI" panose="020B0500000000000000" pitchFamily="34" charset="-128"/>
              <a:ea typeface="Yu Gothic UI" panose="020B0500000000000000" pitchFamily="34" charset="-128"/>
            </a:endParaRP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TRIANGULATION — triangulated irregular network (TIN) linear interpolation designed for irregularly distributed sparse points</a:t>
            </a: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NATURAL_NEIGHBOR —This is similar to triangulation but generates a smoother surface and is more computationally intensive.</a:t>
            </a: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IDW —This is used for regularly distributed dense points, such as point cloud LAS files from Lidar. The IDW search radius is automatically computed based on average point density.</a:t>
            </a: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KRIGING</a:t>
            </a:r>
          </a:p>
          <a:p>
            <a:pPr marL="622300" lvl="2" indent="0">
              <a:lnSpc>
                <a:spcPct val="100000"/>
              </a:lnSpc>
              <a:spcBef>
                <a:spcPts val="0"/>
              </a:spcBef>
              <a:buNone/>
            </a:pPr>
            <a:endParaRPr lang="en-US" sz="2400" dirty="0">
              <a:latin typeface="Yu Gothic UI" panose="020B0500000000000000" pitchFamily="34" charset="-128"/>
              <a:ea typeface="Yu Gothic UI" panose="020B0500000000000000" pitchFamily="34" charset="-128"/>
            </a:endParaRPr>
          </a:p>
          <a:p>
            <a:pPr marL="622300" lvl="2" indent="0">
              <a:lnSpc>
                <a:spcPct val="100000"/>
              </a:lnSpc>
              <a:spcBef>
                <a:spcPts val="0"/>
              </a:spcBef>
              <a:buNone/>
            </a:pPr>
            <a:r>
              <a:rPr lang="en-US" sz="2400" dirty="0">
                <a:latin typeface="Yu Gothic UI" panose="020B0500000000000000" pitchFamily="34" charset="-128"/>
                <a:ea typeface="Yu Gothic UI" panose="020B0500000000000000" pitchFamily="34" charset="-128"/>
              </a:rPr>
              <a:t>(The form of the point cloud can be either LAS files or a solution point table)</a:t>
            </a:r>
          </a:p>
          <a:p>
            <a:pPr marL="622300" lvl="2" indent="0">
              <a:lnSpc>
                <a:spcPct val="100000"/>
              </a:lnSpc>
              <a:spcBef>
                <a:spcPts val="0"/>
              </a:spcBef>
              <a:buNone/>
            </a:pPr>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5" name="Explosion 1 4"/>
          <p:cNvSpPr/>
          <p:nvPr/>
        </p:nvSpPr>
        <p:spPr>
          <a:xfrm>
            <a:off x="8331591" y="4422093"/>
            <a:ext cx="4197471" cy="1637592"/>
          </a:xfrm>
          <a:prstGeom prst="irregularSeal1">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ctangle 7"/>
          <p:cNvSpPr/>
          <p:nvPr/>
        </p:nvSpPr>
        <p:spPr>
          <a:xfrm>
            <a:off x="9274402" y="4979279"/>
            <a:ext cx="2311851" cy="523220"/>
          </a:xfrm>
          <a:prstGeom prst="rect">
            <a:avLst/>
          </a:prstGeom>
        </p:spPr>
        <p:txBody>
          <a:bodyPr wrap="none">
            <a:spAutoFit/>
          </a:bodyPr>
          <a:lstStyle/>
          <a:p>
            <a:r>
              <a:rPr lang="en-US" altLang="nb-NO" sz="2800" i="1" dirty="0">
                <a:solidFill>
                  <a:srgbClr val="FF0000"/>
                </a:solidFill>
                <a:latin typeface="Yu Gothic UI" panose="020B0500000000000000" pitchFamily="34" charset="-128"/>
                <a:ea typeface="Yu Gothic UI" panose="020B0500000000000000" pitchFamily="34" charset="-128"/>
              </a:rPr>
              <a:t>Lecture 3 &amp; 4</a:t>
            </a:r>
            <a:endParaRPr lang="nb-NO" sz="2800" i="1" dirty="0"/>
          </a:p>
        </p:txBody>
      </p:sp>
    </p:spTree>
    <p:extLst>
      <p:ext uri="{BB962C8B-B14F-4D97-AF65-F5344CB8AC3E}">
        <p14:creationId xmlns:p14="http://schemas.microsoft.com/office/powerpoint/2010/main" val="8977502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Point cloud interpolation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393831"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Interpolates a DTM or a DSM from a point cloud using one of the interpolation methods</a:t>
            </a:r>
            <a:endParaRPr lang="en-US" sz="2800" dirty="0">
              <a:latin typeface="Yu Gothic UI" panose="020B0500000000000000" pitchFamily="34" charset="-128"/>
              <a:ea typeface="Yu Gothic UI" panose="020B0500000000000000" pitchFamily="34" charset="-128"/>
            </a:endParaRPr>
          </a:p>
          <a:p>
            <a:pPr marL="622300" lvl="2" indent="0">
              <a:lnSpc>
                <a:spcPct val="100000"/>
              </a:lnSpc>
              <a:spcBef>
                <a:spcPts val="0"/>
              </a:spcBef>
              <a:buNone/>
            </a:pPr>
            <a:endParaRPr lang="en-US" sz="1100" dirty="0">
              <a:latin typeface="Yu Gothic UI" panose="020B0500000000000000" pitchFamily="34" charset="-128"/>
              <a:ea typeface="Yu Gothic UI" panose="020B0500000000000000" pitchFamily="34" charset="-128"/>
            </a:endParaRP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TRIANGULATION — triangulated irregular network (TIN) linear interpolation designed for irregularly distributed sparse points</a:t>
            </a: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NATURAL_NEIGHBOR —This is similar to triangulation but generates a smoother surface and is more computationally intensive.</a:t>
            </a: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IDW —This is used for regularly distributed dense points, such as point cloud LAS files from Lidar. The IDW search radius is automatically computed based on average point density.</a:t>
            </a: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KRIGING</a:t>
            </a:r>
          </a:p>
          <a:p>
            <a:pPr marL="622300" lvl="2" indent="0">
              <a:lnSpc>
                <a:spcPct val="100000"/>
              </a:lnSpc>
              <a:spcBef>
                <a:spcPts val="0"/>
              </a:spcBef>
              <a:buNone/>
            </a:pPr>
            <a:endParaRPr lang="en-US" sz="2400" dirty="0">
              <a:latin typeface="Yu Gothic UI" panose="020B0500000000000000" pitchFamily="34" charset="-128"/>
              <a:ea typeface="Yu Gothic UI" panose="020B0500000000000000" pitchFamily="34" charset="-128"/>
            </a:endParaRPr>
          </a:p>
          <a:p>
            <a:pPr marL="622300" lvl="2" indent="0">
              <a:lnSpc>
                <a:spcPct val="100000"/>
              </a:lnSpc>
              <a:spcBef>
                <a:spcPts val="0"/>
              </a:spcBef>
              <a:buNone/>
            </a:pPr>
            <a:r>
              <a:rPr lang="en-US" sz="2400" dirty="0">
                <a:latin typeface="Yu Gothic UI" panose="020B0500000000000000" pitchFamily="34" charset="-128"/>
                <a:ea typeface="Yu Gothic UI" panose="020B0500000000000000" pitchFamily="34" charset="-128"/>
              </a:rPr>
              <a:t>(The form of the point cloud can be either LAS files or a solution point table)</a:t>
            </a:r>
          </a:p>
          <a:p>
            <a:pPr marL="622300" lvl="2" indent="0">
              <a:lnSpc>
                <a:spcPct val="100000"/>
              </a:lnSpc>
              <a:spcBef>
                <a:spcPts val="0"/>
              </a:spcBef>
              <a:buNone/>
            </a:pPr>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7" name="Rounded Rectangle 6"/>
          <p:cNvSpPr/>
          <p:nvPr/>
        </p:nvSpPr>
        <p:spPr>
          <a:xfrm>
            <a:off x="5498926" y="2108583"/>
            <a:ext cx="6309595" cy="4322992"/>
          </a:xfrm>
          <a:prstGeom prst="roundRect">
            <a:avLst/>
          </a:prstGeom>
          <a:solidFill>
            <a:schemeClr val="bg1">
              <a:alpha val="91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Rectangle 7"/>
          <p:cNvSpPr/>
          <p:nvPr/>
        </p:nvSpPr>
        <p:spPr>
          <a:xfrm>
            <a:off x="5641975" y="2265253"/>
            <a:ext cx="6069861" cy="4139595"/>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The choice depends:</a:t>
            </a:r>
          </a:p>
          <a:p>
            <a:pPr marL="457200" indent="-457200" algn="ctr">
              <a:buFont typeface="Arial" panose="020B0604020202020204" pitchFamily="34" charset="0"/>
              <a:buChar char="•"/>
            </a:pPr>
            <a:r>
              <a:rPr lang="en-US" sz="2800" i="1" dirty="0">
                <a:latin typeface="Yu Gothic UI" panose="020B0500000000000000" pitchFamily="34" charset="-128"/>
                <a:ea typeface="Yu Gothic UI" panose="020B0500000000000000" pitchFamily="34" charset="-128"/>
              </a:rPr>
              <a:t>Data source (Lidar, photogram.)</a:t>
            </a:r>
          </a:p>
          <a:p>
            <a:pPr marL="457200" indent="-457200" algn="ctr">
              <a:buFont typeface="Arial" panose="020B0604020202020204" pitchFamily="34" charset="0"/>
              <a:buChar char="•"/>
            </a:pPr>
            <a:r>
              <a:rPr lang="en-US" sz="2800" i="1" dirty="0">
                <a:latin typeface="Yu Gothic UI" panose="020B0500000000000000" pitchFamily="34" charset="-128"/>
                <a:ea typeface="Yu Gothic UI" panose="020B0500000000000000" pitchFamily="34" charset="-128"/>
              </a:rPr>
              <a:t>Point density (resolution of your point cloud)</a:t>
            </a:r>
          </a:p>
          <a:p>
            <a:pPr marL="457200" indent="-457200" algn="ctr">
              <a:buFont typeface="Arial" panose="020B0604020202020204" pitchFamily="34" charset="0"/>
              <a:buChar char="•"/>
            </a:pPr>
            <a:r>
              <a:rPr lang="en-US" sz="2800" i="1" dirty="0">
                <a:latin typeface="Yu Gothic UI" panose="020B0500000000000000" pitchFamily="34" charset="-128"/>
                <a:ea typeface="Yu Gothic UI" panose="020B0500000000000000" pitchFamily="34" charset="-128"/>
              </a:rPr>
              <a:t>Applications</a:t>
            </a:r>
          </a:p>
          <a:p>
            <a:pPr algn="ctr"/>
            <a:r>
              <a:rPr lang="en-US" sz="2800" i="1" dirty="0">
                <a:latin typeface="Yu Gothic UI" panose="020B0500000000000000" pitchFamily="34" charset="-128"/>
                <a:ea typeface="Yu Gothic UI" panose="020B0500000000000000" pitchFamily="34" charset="-128"/>
              </a:rPr>
              <a:t>…</a:t>
            </a:r>
          </a:p>
          <a:p>
            <a:pPr algn="ctr"/>
            <a:endParaRPr lang="en-US" sz="1100" i="1" dirty="0">
              <a:latin typeface="Yu Gothic UI" panose="020B0500000000000000" pitchFamily="34" charset="-128"/>
              <a:ea typeface="Yu Gothic UI" panose="020B0500000000000000" pitchFamily="34" charset="-128"/>
            </a:endParaRPr>
          </a:p>
          <a:p>
            <a:pPr algn="ctr"/>
            <a:r>
              <a:rPr lang="en-US" sz="2800" i="1" u="sng" dirty="0">
                <a:latin typeface="Yu Gothic UI" panose="020B0500000000000000" pitchFamily="34" charset="-128"/>
                <a:ea typeface="Yu Gothic UI" panose="020B0500000000000000" pitchFamily="34" charset="-128"/>
              </a:rPr>
              <a:t>There is no best option</a:t>
            </a:r>
            <a:r>
              <a:rPr lang="en-US" sz="2800" i="1" dirty="0">
                <a:latin typeface="Yu Gothic UI" panose="020B0500000000000000" pitchFamily="34" charset="-128"/>
                <a:ea typeface="Yu Gothic UI" panose="020B0500000000000000" pitchFamily="34" charset="-128"/>
              </a:rPr>
              <a:t>, Combination and adjustment of these algorithms  also exist</a:t>
            </a:r>
            <a:endParaRPr lang="nb-NO" sz="28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727003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Point cloud interpolation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Void filling</a:t>
            </a:r>
            <a:endParaRPr lang="en-US" sz="2800" dirty="0">
              <a:latin typeface="Yu Gothic UI" panose="020B0500000000000000" pitchFamily="34" charset="-128"/>
              <a:ea typeface="Yu Gothic UI" panose="020B0500000000000000" pitchFamily="34" charset="-128"/>
            </a:endParaRPr>
          </a:p>
          <a:p>
            <a:pPr marL="622300" lvl="2" indent="0">
              <a:lnSpc>
                <a:spcPct val="100000"/>
              </a:lnSpc>
              <a:spcBef>
                <a:spcPts val="0"/>
              </a:spcBef>
              <a:buNone/>
            </a:pPr>
            <a:r>
              <a:rPr lang="en-US" sz="2400" dirty="0">
                <a:latin typeface="Yu Gothic UI" panose="020B0500000000000000" pitchFamily="34" charset="-128"/>
                <a:ea typeface="Yu Gothic UI" panose="020B0500000000000000" pitchFamily="34" charset="-128"/>
              </a:rPr>
              <a:t>Areas of </a:t>
            </a:r>
            <a:r>
              <a:rPr lang="en-US" sz="2400" dirty="0" err="1">
                <a:latin typeface="Yu Gothic UI" panose="020B0500000000000000" pitchFamily="34" charset="-128"/>
                <a:ea typeface="Yu Gothic UI" panose="020B0500000000000000" pitchFamily="34" charset="-128"/>
              </a:rPr>
              <a:t>NoData</a:t>
            </a:r>
            <a:r>
              <a:rPr lang="en-US" sz="2400" dirty="0">
                <a:latin typeface="Yu Gothic UI" panose="020B0500000000000000" pitchFamily="34" charset="-128"/>
                <a:ea typeface="Yu Gothic UI" panose="020B0500000000000000" pitchFamily="34" charset="-128"/>
              </a:rPr>
              <a:t> may exist where pixels do not have enough information from the input to generate any values</a:t>
            </a:r>
          </a:p>
          <a:p>
            <a:pPr marL="1079500" lvl="2" indent="-457200">
              <a:lnSpc>
                <a:spcPct val="100000"/>
              </a:lnSpc>
              <a:spcBef>
                <a:spcPts val="0"/>
              </a:spcBef>
              <a:buFont typeface="Segoe UI" panose="020B0502040204020203" pitchFamily="34" charset="0"/>
              <a:buChar char="–"/>
            </a:pPr>
            <a:endParaRPr lang="en-US" altLang="nb-NO" sz="2400" dirty="0">
              <a:latin typeface="Yu Gothic UI" panose="020B0500000000000000" pitchFamily="34" charset="-128"/>
              <a:ea typeface="Yu Gothic UI" panose="020B0500000000000000" pitchFamily="34" charset="-128"/>
              <a:cs typeface="Segoe UI" panose="020B0502040204020203" pitchFamily="34" charset="0"/>
            </a:endParaRP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 fill DEM is a DEM raster where no Data area are filled </a:t>
            </a: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The Void fill method is an interpolation:</a:t>
            </a:r>
          </a:p>
          <a:p>
            <a:pPr marL="1536700" lvl="3" indent="-457200">
              <a:lnSpc>
                <a:spcPct val="100000"/>
              </a:lnSpc>
              <a:spcBef>
                <a:spcPts val="0"/>
              </a:spcBef>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NONE—</a:t>
            </a:r>
            <a:r>
              <a:rPr lang="en-US" altLang="nb-NO" sz="2400" dirty="0" err="1">
                <a:latin typeface="Yu Gothic UI" panose="020B0500000000000000" pitchFamily="34" charset="-128"/>
                <a:ea typeface="Yu Gothic UI" panose="020B0500000000000000" pitchFamily="34" charset="-128"/>
                <a:cs typeface="Segoe UI" panose="020B0502040204020203" pitchFamily="34" charset="0"/>
              </a:rPr>
              <a:t>NoData</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is assigned to the cell.</a:t>
            </a:r>
          </a:p>
          <a:p>
            <a:pPr marL="1536700" lvl="3" indent="-457200">
              <a:lnSpc>
                <a:spcPct val="100000"/>
              </a:lnSpc>
              <a:spcBef>
                <a:spcPts val="0"/>
              </a:spcBef>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SIMPLE—Averages the values from data cells immediately surrounding a </a:t>
            </a:r>
            <a:r>
              <a:rPr lang="en-US" altLang="nb-NO" sz="2400" dirty="0" err="1">
                <a:latin typeface="Yu Gothic UI" panose="020B0500000000000000" pitchFamily="34" charset="-128"/>
                <a:ea typeface="Yu Gothic UI" panose="020B0500000000000000" pitchFamily="34" charset="-128"/>
                <a:cs typeface="Segoe UI" panose="020B0502040204020203" pitchFamily="34" charset="0"/>
              </a:rPr>
              <a:t>NoData</a:t>
            </a: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 cell to eliminate small voids.</a:t>
            </a:r>
          </a:p>
          <a:p>
            <a:pPr marL="1536700" lvl="3" indent="-457200">
              <a:lnSpc>
                <a:spcPct val="100000"/>
              </a:lnSpc>
              <a:spcBef>
                <a:spcPts val="0"/>
              </a:spcBef>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LINEAR—Triangulates across void areas and uses linear interpolation on the triangulated value to determine the cell value. </a:t>
            </a:r>
          </a:p>
          <a:p>
            <a:pPr marL="1536700" lvl="3" indent="-457200">
              <a:lnSpc>
                <a:spcPct val="100000"/>
              </a:lnSpc>
              <a:spcBef>
                <a:spcPts val="0"/>
              </a:spcBef>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NATURAL_NEIGHBOR—Uses natural neighbor interpolation to determine the cell value.</a:t>
            </a:r>
          </a:p>
        </p:txBody>
      </p:sp>
    </p:spTree>
    <p:extLst>
      <p:ext uri="{BB962C8B-B14F-4D97-AF65-F5344CB8AC3E}">
        <p14:creationId xmlns:p14="http://schemas.microsoft.com/office/powerpoint/2010/main" val="948509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Point cloud interpolation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Topo to grid solution (Topo to raster)</a:t>
            </a:r>
          </a:p>
          <a:p>
            <a:pPr marL="542925" indent="-542925">
              <a:lnSpc>
                <a:spcPct val="100000"/>
              </a:lnSpc>
              <a:buClr>
                <a:srgbClr val="1F7F79"/>
              </a:buClr>
              <a:buFont typeface="Segoe UI" panose="020B0502040204020203" pitchFamily="34" charset="0"/>
              <a:buChar char="⃣"/>
            </a:pPr>
            <a:endParaRPr lang="en-US" sz="1100" dirty="0">
              <a:latin typeface="Yu Gothic UI" panose="020B0500000000000000" pitchFamily="34" charset="-128"/>
              <a:ea typeface="Yu Gothic UI" panose="020B0500000000000000" pitchFamily="34" charset="-128"/>
            </a:endParaRPr>
          </a:p>
          <a:p>
            <a:pPr marL="622300" lvl="2" indent="0">
              <a:lnSpc>
                <a:spcPct val="100000"/>
              </a:lnSpc>
              <a:spcBef>
                <a:spcPts val="0"/>
              </a:spcBef>
              <a:buNone/>
            </a:pPr>
            <a:r>
              <a:rPr lang="en-US" sz="2400" dirty="0">
                <a:latin typeface="Yu Gothic UI" panose="020B0500000000000000" pitchFamily="34" charset="-128"/>
                <a:ea typeface="Yu Gothic UI" panose="020B0500000000000000" pitchFamily="34" charset="-128"/>
              </a:rPr>
              <a:t>Areas of </a:t>
            </a:r>
            <a:r>
              <a:rPr lang="en-US" sz="2400" dirty="0" err="1">
                <a:latin typeface="Yu Gothic UI" panose="020B0500000000000000" pitchFamily="34" charset="-128"/>
                <a:ea typeface="Yu Gothic UI" panose="020B0500000000000000" pitchFamily="34" charset="-128"/>
              </a:rPr>
              <a:t>NoData</a:t>
            </a:r>
            <a:r>
              <a:rPr lang="en-US" sz="2400" dirty="0">
                <a:latin typeface="Yu Gothic UI" panose="020B0500000000000000" pitchFamily="34" charset="-128"/>
                <a:ea typeface="Yu Gothic UI" panose="020B0500000000000000" pitchFamily="34" charset="-128"/>
              </a:rPr>
              <a:t> may exist where pixels do not have enough information from the input to generate any values</a:t>
            </a:r>
          </a:p>
          <a:p>
            <a:pPr marL="1079500" lvl="2" indent="-457200">
              <a:lnSpc>
                <a:spcPct val="100000"/>
              </a:lnSpc>
              <a:spcBef>
                <a:spcPts val="0"/>
              </a:spcBef>
              <a:buFont typeface="Segoe UI" panose="020B0502040204020203" pitchFamily="34" charset="0"/>
              <a:buChar char="–"/>
            </a:pPr>
            <a:endParaRPr lang="en-US" altLang="nb-NO" sz="1400" dirty="0">
              <a:latin typeface="Yu Gothic UI" panose="020B0500000000000000" pitchFamily="34" charset="-128"/>
              <a:ea typeface="Yu Gothic UI" panose="020B0500000000000000" pitchFamily="34" charset="-128"/>
              <a:cs typeface="Segoe UI" panose="020B0502040204020203" pitchFamily="34" charset="0"/>
            </a:endParaRP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Gridding based on contour data, without first making a TIN</a:t>
            </a: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Based on a ”minimum curvature interpolation”</a:t>
            </a: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Adaption of terrain features by allowing sharp breaks, filling up of sinks and enforcing correct drainage direction</a:t>
            </a: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Inclusion of river network data and break lines for interpolation</a:t>
            </a:r>
          </a:p>
          <a:p>
            <a:pPr marL="1079500" lvl="2" indent="-457200">
              <a:lnSpc>
                <a:spcPct val="100000"/>
              </a:lnSpc>
              <a:spcBef>
                <a:spcPts val="0"/>
              </a:spcBef>
              <a:buFont typeface="Segoe UI" panose="020B0502040204020203" pitchFamily="34" charset="0"/>
              <a:buChar char="–"/>
            </a:pPr>
            <a:r>
              <a:rPr lang="en-US" altLang="nb-NO" sz="2400" dirty="0">
                <a:latin typeface="Yu Gothic UI" panose="020B0500000000000000" pitchFamily="34" charset="-128"/>
                <a:ea typeface="Yu Gothic UI" panose="020B0500000000000000" pitchFamily="34" charset="-128"/>
                <a:cs typeface="Segoe UI" panose="020B0502040204020203" pitchFamily="34" charset="0"/>
              </a:rPr>
              <a:t>”Hydrological” and therefore also ”geomorphologic correct” interpolator</a:t>
            </a:r>
          </a:p>
        </p:txBody>
      </p:sp>
      <p:sp>
        <p:nvSpPr>
          <p:cNvPr id="2" name="Rectangle 1"/>
          <p:cNvSpPr/>
          <p:nvPr/>
        </p:nvSpPr>
        <p:spPr>
          <a:xfrm>
            <a:off x="4962525" y="5987366"/>
            <a:ext cx="7050405" cy="523220"/>
          </a:xfrm>
          <a:prstGeom prst="rect">
            <a:avLst/>
          </a:prstGeom>
        </p:spPr>
        <p:txBody>
          <a:bodyPr wrap="square">
            <a:spAutoFit/>
          </a:bodyPr>
          <a:lstStyle/>
          <a:p>
            <a:r>
              <a:rPr lang="nb-NO" sz="1400" i="1" dirty="0">
                <a:solidFill>
                  <a:schemeClr val="tx1">
                    <a:lumMod val="50000"/>
                    <a:lumOff val="50000"/>
                  </a:schemeClr>
                </a:solidFill>
                <a:latin typeface="Yu Gothic UI" panose="020B0500000000000000" pitchFamily="34" charset="-128"/>
                <a:ea typeface="Yu Gothic UI" panose="020B0500000000000000" pitchFamily="34" charset="-128"/>
                <a:hlinkClick r:id="rId3"/>
              </a:rPr>
              <a:t>https://pro.arcgis.com/en/pro-app/latest/tool-reference/3d-analyst/topo-to-raster.htm</a:t>
            </a:r>
            <a:endParaRPr lang="nb-NO" sz="1400" i="1" dirty="0">
              <a:solidFill>
                <a:schemeClr val="tx1">
                  <a:lumMod val="50000"/>
                  <a:lumOff val="50000"/>
                </a:schemeClr>
              </a:solidFill>
              <a:latin typeface="Yu Gothic UI" panose="020B0500000000000000" pitchFamily="34" charset="-128"/>
              <a:ea typeface="Yu Gothic UI" panose="020B0500000000000000" pitchFamily="34" charset="-128"/>
            </a:endParaRPr>
          </a:p>
          <a:p>
            <a:endParaRPr lang="nb-NO" sz="14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24593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How to represent topography? </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stretch>
            <a:fillRect/>
          </a:stretch>
        </p:blipFill>
        <p:spPr>
          <a:xfrm>
            <a:off x="5919854" y="1566711"/>
            <a:ext cx="6018480" cy="3098979"/>
          </a:xfrm>
          <a:prstGeom prst="rect">
            <a:avLst/>
          </a:prstGeom>
        </p:spPr>
      </p:pic>
      <p:pic>
        <p:nvPicPr>
          <p:cNvPr id="4" name="Picture 3"/>
          <p:cNvPicPr>
            <a:picLocks noChangeAspect="1"/>
          </p:cNvPicPr>
          <p:nvPr/>
        </p:nvPicPr>
        <p:blipFill>
          <a:blip r:embed="rId4"/>
          <a:stretch>
            <a:fillRect/>
          </a:stretch>
        </p:blipFill>
        <p:spPr>
          <a:xfrm>
            <a:off x="274854" y="1566712"/>
            <a:ext cx="5390629" cy="3098978"/>
          </a:xfrm>
          <a:prstGeom prst="rect">
            <a:avLst/>
          </a:prstGeom>
        </p:spPr>
      </p:pic>
      <p:sp>
        <p:nvSpPr>
          <p:cNvPr id="5" name="Right Arrow 4"/>
          <p:cNvSpPr/>
          <p:nvPr/>
        </p:nvSpPr>
        <p:spPr>
          <a:xfrm>
            <a:off x="1053020" y="3974476"/>
            <a:ext cx="3422210" cy="609737"/>
          </a:xfrm>
          <a:prstGeom prst="rightArrow">
            <a:avLst>
              <a:gd name="adj1" fmla="val 47031"/>
              <a:gd name="adj2" fmla="val 66333"/>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Rectangle 6"/>
          <p:cNvSpPr/>
          <p:nvPr/>
        </p:nvSpPr>
        <p:spPr>
          <a:xfrm>
            <a:off x="1318615" y="4120900"/>
            <a:ext cx="2119491" cy="338554"/>
          </a:xfrm>
          <a:prstGeom prst="rect">
            <a:avLst/>
          </a:prstGeom>
        </p:spPr>
        <p:txBody>
          <a:bodyPr wrap="none">
            <a:spAutoFit/>
          </a:bodyPr>
          <a:lstStyle/>
          <a:p>
            <a:r>
              <a:rPr lang="en-US" altLang="nb-NO" sz="1600" b="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LONGITUDE, EAST, X</a:t>
            </a:r>
            <a:endParaRPr lang="nb-NO" sz="1600" dirty="0">
              <a:solidFill>
                <a:schemeClr val="bg1"/>
              </a:solidFill>
            </a:endParaRPr>
          </a:p>
        </p:txBody>
      </p:sp>
      <p:sp>
        <p:nvSpPr>
          <p:cNvPr id="10" name="Right Arrow 9"/>
          <p:cNvSpPr/>
          <p:nvPr/>
        </p:nvSpPr>
        <p:spPr>
          <a:xfrm rot="16200000">
            <a:off x="3255903" y="2721564"/>
            <a:ext cx="2866040" cy="609737"/>
          </a:xfrm>
          <a:prstGeom prst="rightArrow">
            <a:avLst>
              <a:gd name="adj1" fmla="val 47031"/>
              <a:gd name="adj2" fmla="val 60394"/>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Rectangle 12"/>
          <p:cNvSpPr/>
          <p:nvPr/>
        </p:nvSpPr>
        <p:spPr>
          <a:xfrm rot="16200000">
            <a:off x="3632503" y="2992978"/>
            <a:ext cx="2143536" cy="338554"/>
          </a:xfrm>
          <a:prstGeom prst="rect">
            <a:avLst/>
          </a:prstGeom>
        </p:spPr>
        <p:txBody>
          <a:bodyPr wrap="none">
            <a:spAutoFit/>
          </a:bodyPr>
          <a:lstStyle/>
          <a:p>
            <a:r>
              <a:rPr lang="en-US" altLang="nb-NO" sz="1600" b="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LATITUDE, NORTH, Y</a:t>
            </a:r>
            <a:endParaRPr lang="nb-NO" sz="1600" dirty="0">
              <a:solidFill>
                <a:schemeClr val="bg1"/>
              </a:solidFill>
            </a:endParaRPr>
          </a:p>
        </p:txBody>
      </p:sp>
      <p:sp>
        <p:nvSpPr>
          <p:cNvPr id="14" name="Right Arrow 13"/>
          <p:cNvSpPr/>
          <p:nvPr/>
        </p:nvSpPr>
        <p:spPr>
          <a:xfrm rot="16200000">
            <a:off x="10134525" y="2750299"/>
            <a:ext cx="2866040" cy="609737"/>
          </a:xfrm>
          <a:prstGeom prst="rightArrow">
            <a:avLst>
              <a:gd name="adj1" fmla="val 47031"/>
              <a:gd name="adj2" fmla="val 60394"/>
            </a:avLst>
          </a:prstGeom>
          <a:solidFill>
            <a:srgbClr val="0099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Rectangle 14"/>
          <p:cNvSpPr/>
          <p:nvPr/>
        </p:nvSpPr>
        <p:spPr>
          <a:xfrm rot="16200000">
            <a:off x="10329188" y="3021713"/>
            <a:ext cx="2507418" cy="338554"/>
          </a:xfrm>
          <a:prstGeom prst="rect">
            <a:avLst/>
          </a:prstGeom>
        </p:spPr>
        <p:txBody>
          <a:bodyPr wrap="none">
            <a:spAutoFit/>
          </a:bodyPr>
          <a:lstStyle/>
          <a:p>
            <a:r>
              <a:rPr lang="en-US" altLang="nb-NO" sz="1600" b="1"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ELEVATION, ALTITUDE, Z</a:t>
            </a:r>
            <a:endParaRPr lang="nb-NO" sz="1600" dirty="0">
              <a:solidFill>
                <a:schemeClr val="bg1"/>
              </a:solidFill>
            </a:endParaRPr>
          </a:p>
        </p:txBody>
      </p:sp>
      <p:sp>
        <p:nvSpPr>
          <p:cNvPr id="8" name="Rectangle 7"/>
          <p:cNvSpPr/>
          <p:nvPr/>
        </p:nvSpPr>
        <p:spPr>
          <a:xfrm>
            <a:off x="3820202" y="4771159"/>
            <a:ext cx="3690562" cy="1107996"/>
          </a:xfrm>
          <a:prstGeom prst="rect">
            <a:avLst/>
          </a:prstGeom>
        </p:spPr>
        <p:txBody>
          <a:bodyPr wrap="square">
            <a:spAutoFit/>
          </a:bodyPr>
          <a:lstStyle/>
          <a:p>
            <a:r>
              <a:rPr lang="nb-NO" sz="2200" b="1" dirty="0">
                <a:solidFill>
                  <a:srgbClr val="FFFFFF"/>
                </a:solidFill>
                <a:latin typeface="TwCenMT-Bold"/>
              </a:rPr>
              <a:t>North=Latitude = Y</a:t>
            </a:r>
          </a:p>
          <a:p>
            <a:r>
              <a:rPr lang="nb-NO" sz="2200" b="1" dirty="0">
                <a:solidFill>
                  <a:srgbClr val="FFFFFF"/>
                </a:solidFill>
                <a:latin typeface="TwCenMT-Bold"/>
              </a:rPr>
              <a:t>East =Longitude = </a:t>
            </a:r>
            <a:r>
              <a:rPr lang="nb-NO" sz="2200" b="1" dirty="0" err="1">
                <a:solidFill>
                  <a:srgbClr val="FFFFFF"/>
                </a:solidFill>
                <a:latin typeface="TwCenMT-Bold"/>
              </a:rPr>
              <a:t>X</a:t>
            </a:r>
            <a:endParaRPr lang="nb-NO" sz="2200" b="1" dirty="0">
              <a:solidFill>
                <a:srgbClr val="FFFFFF"/>
              </a:solidFill>
              <a:latin typeface="TwCenMT-Bold"/>
            </a:endParaRPr>
          </a:p>
          <a:p>
            <a:r>
              <a:rPr lang="nb-NO" sz="2200" b="1" dirty="0" err="1">
                <a:solidFill>
                  <a:srgbClr val="FFFFFF"/>
                </a:solidFill>
                <a:latin typeface="TwCenMT-Bold"/>
              </a:rPr>
              <a:t>Elevation</a:t>
            </a:r>
            <a:r>
              <a:rPr lang="nb-NO" sz="2200" b="1" dirty="0">
                <a:solidFill>
                  <a:srgbClr val="FFFFFF"/>
                </a:solidFill>
                <a:latin typeface="TwCenMT-Bold"/>
              </a:rPr>
              <a:t> = </a:t>
            </a:r>
            <a:r>
              <a:rPr lang="nb-NO" sz="2200" b="1" dirty="0" err="1">
                <a:solidFill>
                  <a:srgbClr val="FFFFFF"/>
                </a:solidFill>
                <a:latin typeface="TwCenMT-Bold"/>
              </a:rPr>
              <a:t>Altitude</a:t>
            </a:r>
            <a:r>
              <a:rPr lang="nb-NO" sz="2200" b="1" dirty="0">
                <a:solidFill>
                  <a:srgbClr val="FFFFFF"/>
                </a:solidFill>
                <a:latin typeface="TwCenMT-Bold"/>
              </a:rPr>
              <a:t> = Z</a:t>
            </a:r>
            <a:endParaRPr lang="nb-NO" dirty="0"/>
          </a:p>
        </p:txBody>
      </p:sp>
      <p:graphicFrame>
        <p:nvGraphicFramePr>
          <p:cNvPr id="17" name="Table 16"/>
          <p:cNvGraphicFramePr>
            <a:graphicFrameLocks noGrp="1"/>
          </p:cNvGraphicFramePr>
          <p:nvPr>
            <p:extLst>
              <p:ext uri="{D42A27DB-BD31-4B8C-83A1-F6EECF244321}">
                <p14:modId xmlns:p14="http://schemas.microsoft.com/office/powerpoint/2010/main" val="2725543953"/>
              </p:ext>
            </p:extLst>
          </p:nvPr>
        </p:nvGraphicFramePr>
        <p:xfrm>
          <a:off x="8209904" y="4877651"/>
          <a:ext cx="3662510" cy="1341120"/>
        </p:xfrm>
        <a:graphic>
          <a:graphicData uri="http://schemas.openxmlformats.org/drawingml/2006/table">
            <a:tbl>
              <a:tblPr firstRow="1" bandRow="1">
                <a:tableStyleId>{5C22544A-7EE6-4342-B048-85BDC9FD1C3A}</a:tableStyleId>
              </a:tblPr>
              <a:tblGrid>
                <a:gridCol w="1831255">
                  <a:extLst>
                    <a:ext uri="{9D8B030D-6E8A-4147-A177-3AD203B41FA5}">
                      <a16:colId xmlns:a16="http://schemas.microsoft.com/office/drawing/2014/main" val="2708103766"/>
                    </a:ext>
                  </a:extLst>
                </a:gridCol>
                <a:gridCol w="1831255">
                  <a:extLst>
                    <a:ext uri="{9D8B030D-6E8A-4147-A177-3AD203B41FA5}">
                      <a16:colId xmlns:a16="http://schemas.microsoft.com/office/drawing/2014/main" val="3730168249"/>
                    </a:ext>
                  </a:extLst>
                </a:gridCol>
              </a:tblGrid>
              <a:tr h="0">
                <a:tc>
                  <a:txBody>
                    <a:bodyPr/>
                    <a:lstStyle/>
                    <a:p>
                      <a:r>
                        <a:rPr lang="nb-NO" sz="1600" dirty="0">
                          <a:solidFill>
                            <a:schemeClr val="tx1">
                              <a:lumMod val="50000"/>
                              <a:lumOff val="50000"/>
                            </a:schemeClr>
                          </a:solidFill>
                          <a:latin typeface="Yu Gothic UI" panose="020B0500000000000000" pitchFamily="34" charset="-128"/>
                          <a:ea typeface="Yu Gothic UI" panose="020B0500000000000000" pitchFamily="34" charset="-128"/>
                        </a:rPr>
                        <a:t>point_1 =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600" dirty="0">
                          <a:solidFill>
                            <a:schemeClr val="tx1">
                              <a:lumMod val="50000"/>
                              <a:lumOff val="50000"/>
                            </a:schemeClr>
                          </a:solidFill>
                          <a:latin typeface="Yu Gothic UI" panose="020B0500000000000000" pitchFamily="34" charset="-128"/>
                          <a:ea typeface="Yu Gothic UI" panose="020B0500000000000000" pitchFamily="34" charset="-128"/>
                        </a:rPr>
                        <a:t>point_2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55839682"/>
                  </a:ext>
                </a:extLst>
              </a:tr>
              <a:tr h="0">
                <a:tc>
                  <a:txBody>
                    <a:bodyPr/>
                    <a:lstStyle/>
                    <a:p>
                      <a:r>
                        <a:rPr lang="nb-NO" sz="1600" dirty="0">
                          <a:solidFill>
                            <a:schemeClr val="tx1">
                              <a:lumMod val="50000"/>
                              <a:lumOff val="50000"/>
                            </a:schemeClr>
                          </a:solidFill>
                          <a:latin typeface="Yu Gothic UI" panose="020B0500000000000000" pitchFamily="34" charset="-128"/>
                          <a:ea typeface="Yu Gothic UI" panose="020B0500000000000000" pitchFamily="34" charset="-128"/>
                        </a:rPr>
                        <a:t>423426.532 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nb-NO" sz="1600" dirty="0">
                          <a:solidFill>
                            <a:schemeClr val="tx1">
                              <a:lumMod val="50000"/>
                              <a:lumOff val="50000"/>
                            </a:schemeClr>
                          </a:solidFill>
                          <a:latin typeface="Yu Gothic UI" panose="020B0500000000000000" pitchFamily="34" charset="-128"/>
                          <a:ea typeface="Yu Gothic UI" panose="020B0500000000000000" pitchFamily="34" charset="-128"/>
                        </a:rPr>
                        <a:t>423743.937 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13150019"/>
                  </a:ext>
                </a:extLst>
              </a:tr>
              <a:tr h="0">
                <a:tc>
                  <a:txBody>
                    <a:bodyPr/>
                    <a:lstStyle/>
                    <a:p>
                      <a:r>
                        <a:rPr lang="nb-NO" sz="1600" dirty="0">
                          <a:solidFill>
                            <a:schemeClr val="tx1">
                              <a:lumMod val="50000"/>
                              <a:lumOff val="50000"/>
                            </a:schemeClr>
                          </a:solidFill>
                          <a:latin typeface="Yu Gothic UI" panose="020B0500000000000000" pitchFamily="34" charset="-128"/>
                          <a:ea typeface="Yu Gothic UI" panose="020B0500000000000000" pitchFamily="34" charset="-128"/>
                        </a:rPr>
                        <a:t>42098427.234 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600" dirty="0">
                          <a:solidFill>
                            <a:schemeClr val="tx1">
                              <a:lumMod val="50000"/>
                              <a:lumOff val="50000"/>
                            </a:schemeClr>
                          </a:solidFill>
                          <a:latin typeface="Yu Gothic UI" panose="020B0500000000000000" pitchFamily="34" charset="-128"/>
                          <a:ea typeface="Yu Gothic UI" panose="020B0500000000000000" pitchFamily="34" charset="-128"/>
                        </a:rPr>
                        <a:t>42098937.275 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6661712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600" dirty="0">
                          <a:solidFill>
                            <a:schemeClr val="tx1">
                              <a:lumMod val="50000"/>
                              <a:lumOff val="50000"/>
                            </a:schemeClr>
                          </a:solidFill>
                          <a:latin typeface="Yu Gothic UI" panose="020B0500000000000000" pitchFamily="34" charset="-128"/>
                          <a:ea typeface="Yu Gothic UI" panose="020B0500000000000000" pitchFamily="34" charset="-128"/>
                        </a:rPr>
                        <a:t>294.213 </a:t>
                      </a:r>
                      <a:r>
                        <a:rPr lang="nb-NO" sz="1600" dirty="0" err="1">
                          <a:solidFill>
                            <a:schemeClr val="tx1">
                              <a:lumMod val="50000"/>
                              <a:lumOff val="50000"/>
                            </a:schemeClr>
                          </a:solidFill>
                          <a:latin typeface="Yu Gothic UI" panose="020B0500000000000000" pitchFamily="34" charset="-128"/>
                          <a:ea typeface="Yu Gothic UI" panose="020B0500000000000000" pitchFamily="34" charset="-128"/>
                        </a:rPr>
                        <a:t>Elevation</a:t>
                      </a:r>
                      <a:endParaRPr lang="nb-NO" sz="1600" dirty="0">
                        <a:solidFill>
                          <a:schemeClr val="tx1">
                            <a:lumMod val="50000"/>
                            <a:lumOff val="50000"/>
                          </a:schemeClr>
                        </a:solidFill>
                        <a:latin typeface="Yu Gothic UI" panose="020B0500000000000000" pitchFamily="34" charset="-128"/>
                        <a:ea typeface="Yu Gothic UI" panose="020B0500000000000000" pitchFamily="34"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nb-NO" sz="1600" dirty="0">
                          <a:solidFill>
                            <a:schemeClr val="tx1">
                              <a:lumMod val="50000"/>
                              <a:lumOff val="50000"/>
                            </a:schemeClr>
                          </a:solidFill>
                          <a:latin typeface="Yu Gothic UI" panose="020B0500000000000000" pitchFamily="34" charset="-128"/>
                          <a:ea typeface="Yu Gothic UI" panose="020B0500000000000000" pitchFamily="34" charset="-128"/>
                        </a:rPr>
                        <a:t>296.581 </a:t>
                      </a:r>
                      <a:r>
                        <a:rPr lang="nb-NO" sz="1600" dirty="0" err="1">
                          <a:solidFill>
                            <a:schemeClr val="tx1">
                              <a:lumMod val="50000"/>
                              <a:lumOff val="50000"/>
                            </a:schemeClr>
                          </a:solidFill>
                          <a:latin typeface="Yu Gothic UI" panose="020B0500000000000000" pitchFamily="34" charset="-128"/>
                          <a:ea typeface="Yu Gothic UI" panose="020B0500000000000000" pitchFamily="34" charset="-128"/>
                        </a:rPr>
                        <a:t>Elevation</a:t>
                      </a:r>
                      <a:endParaRPr lang="nb-NO" sz="1600" dirty="0">
                        <a:solidFill>
                          <a:schemeClr val="tx1">
                            <a:lumMod val="50000"/>
                            <a:lumOff val="50000"/>
                          </a:schemeClr>
                        </a:solidFill>
                        <a:latin typeface="Yu Gothic UI" panose="020B0500000000000000" pitchFamily="34" charset="-128"/>
                        <a:ea typeface="Yu Gothic UI" panose="020B0500000000000000" pitchFamily="34" charset="-128"/>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3938053"/>
                  </a:ext>
                </a:extLst>
              </a:tr>
            </a:tbl>
          </a:graphicData>
        </a:graphic>
      </p:graphicFrame>
      <p:sp>
        <p:nvSpPr>
          <p:cNvPr id="16" name="Oval 15"/>
          <p:cNvSpPr/>
          <p:nvPr/>
        </p:nvSpPr>
        <p:spPr>
          <a:xfrm>
            <a:off x="9056099" y="3782093"/>
            <a:ext cx="108642" cy="10864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Oval 17"/>
          <p:cNvSpPr/>
          <p:nvPr/>
        </p:nvSpPr>
        <p:spPr>
          <a:xfrm>
            <a:off x="9355178" y="3613053"/>
            <a:ext cx="108642" cy="10864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Rectangle 11"/>
          <p:cNvSpPr/>
          <p:nvPr/>
        </p:nvSpPr>
        <p:spPr>
          <a:xfrm>
            <a:off x="8525875" y="3874882"/>
            <a:ext cx="941283" cy="369332"/>
          </a:xfrm>
          <a:prstGeom prst="rect">
            <a:avLst/>
          </a:prstGeom>
        </p:spPr>
        <p:txBody>
          <a:bodyPr wrap="none">
            <a:spAutoFit/>
          </a:bodyPr>
          <a:lstStyle/>
          <a:p>
            <a:r>
              <a:rPr lang="nb-NO" dirty="0">
                <a:solidFill>
                  <a:srgbClr val="FFFF00"/>
                </a:solidFill>
                <a:latin typeface="Yu Gothic UI" panose="020B0500000000000000" pitchFamily="34" charset="-128"/>
                <a:ea typeface="Yu Gothic UI" panose="020B0500000000000000" pitchFamily="34" charset="-128"/>
              </a:rPr>
              <a:t>point_1</a:t>
            </a:r>
            <a:endParaRPr lang="nb-NO" dirty="0">
              <a:solidFill>
                <a:srgbClr val="FFFF00"/>
              </a:solidFill>
            </a:endParaRPr>
          </a:p>
        </p:txBody>
      </p:sp>
      <p:sp>
        <p:nvSpPr>
          <p:cNvPr id="19" name="Rectangle 18"/>
          <p:cNvSpPr/>
          <p:nvPr/>
        </p:nvSpPr>
        <p:spPr>
          <a:xfrm>
            <a:off x="9463820" y="3383757"/>
            <a:ext cx="941283" cy="369332"/>
          </a:xfrm>
          <a:prstGeom prst="rect">
            <a:avLst/>
          </a:prstGeom>
        </p:spPr>
        <p:txBody>
          <a:bodyPr wrap="none">
            <a:spAutoFit/>
          </a:bodyPr>
          <a:lstStyle/>
          <a:p>
            <a:r>
              <a:rPr lang="nb-NO" dirty="0">
                <a:solidFill>
                  <a:srgbClr val="FFFF00"/>
                </a:solidFill>
                <a:latin typeface="Yu Gothic UI" panose="020B0500000000000000" pitchFamily="34" charset="-128"/>
                <a:ea typeface="Yu Gothic UI" panose="020B0500000000000000" pitchFamily="34" charset="-128"/>
              </a:rPr>
              <a:t>point_2</a:t>
            </a:r>
            <a:endParaRPr lang="nb-NO" dirty="0">
              <a:solidFill>
                <a:srgbClr val="FFFF00"/>
              </a:solidFill>
            </a:endParaRPr>
          </a:p>
        </p:txBody>
      </p:sp>
    </p:spTree>
    <p:extLst>
      <p:ext uri="{BB962C8B-B14F-4D97-AF65-F5344CB8AC3E}">
        <p14:creationId xmlns:p14="http://schemas.microsoft.com/office/powerpoint/2010/main" val="151456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ounded Rectangle 31"/>
          <p:cNvSpPr/>
          <p:nvPr/>
        </p:nvSpPr>
        <p:spPr>
          <a:xfrm>
            <a:off x="369449" y="2191968"/>
            <a:ext cx="3393581" cy="3484121"/>
          </a:xfrm>
          <a:prstGeom prst="roundRect">
            <a:avLst>
              <a:gd name="adj" fmla="val 9566"/>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37" name="Rounded Rectangle 36"/>
          <p:cNvSpPr/>
          <p:nvPr/>
        </p:nvSpPr>
        <p:spPr>
          <a:xfrm>
            <a:off x="4471637" y="2177046"/>
            <a:ext cx="3899477" cy="3494272"/>
          </a:xfrm>
          <a:prstGeom prst="roundRect">
            <a:avLst>
              <a:gd name="adj" fmla="val 8239"/>
            </a:avLst>
          </a:prstGeom>
          <a:solidFill>
            <a:schemeClr val="bg2">
              <a:lumMod val="75000"/>
              <a:alpha val="51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33" name="Oval 32"/>
          <p:cNvSpPr/>
          <p:nvPr/>
        </p:nvSpPr>
        <p:spPr>
          <a:xfrm>
            <a:off x="3334990" y="1857692"/>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6" name="Rectangle 35"/>
          <p:cNvSpPr/>
          <p:nvPr/>
        </p:nvSpPr>
        <p:spPr>
          <a:xfrm>
            <a:off x="3495733" y="1845350"/>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1</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
        <p:nvSpPr>
          <p:cNvPr id="23" name="Rectangle 22"/>
          <p:cNvSpPr/>
          <p:nvPr/>
        </p:nvSpPr>
        <p:spPr>
          <a:xfrm>
            <a:off x="460899" y="2310216"/>
            <a:ext cx="3083158" cy="3108543"/>
          </a:xfrm>
          <a:prstGeom prst="rect">
            <a:avLst/>
          </a:prstGeom>
          <a:noFill/>
          <a:ln>
            <a:noFill/>
          </a:ln>
        </p:spPr>
        <p:txBody>
          <a:bodyPr wrap="square">
            <a:spAutoFit/>
          </a:bodyPr>
          <a:lstStyle/>
          <a:p>
            <a:r>
              <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Elevation data </a:t>
            </a:r>
          </a:p>
          <a:p>
            <a:pPr marL="442913" indent="-442913">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Definition</a:t>
            </a:r>
          </a:p>
          <a:p>
            <a:pPr marL="442913" indent="-442913">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DEM data structure</a:t>
            </a:r>
          </a:p>
          <a:p>
            <a:pPr marL="442913" indent="-442913">
              <a:buFont typeface="Arial" panose="020B0604020202020204" pitchFamily="34" charset="0"/>
              <a:buChar char="•"/>
            </a:pPr>
            <a:r>
              <a:rPr lang="en-GB"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Contour line, TIN, raster</a:t>
            </a:r>
            <a:endParaRPr lang="en-GB"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endParaRP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5" name="Rectangle 14"/>
          <p:cNvSpPr/>
          <p:nvPr/>
        </p:nvSpPr>
        <p:spPr>
          <a:xfrm>
            <a:off x="369451" y="317632"/>
            <a:ext cx="11822549" cy="769441"/>
          </a:xfrm>
          <a:prstGeom prst="rect">
            <a:avLst/>
          </a:prstGeom>
        </p:spPr>
        <p:txBody>
          <a:bodyPr wrap="square">
            <a:spAutoFit/>
          </a:bodyPr>
          <a:lstStyle/>
          <a:p>
            <a:r>
              <a:rPr lang="en-GB"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Learning Objectives</a:t>
            </a:r>
          </a:p>
        </p:txBody>
      </p:sp>
      <p:sp>
        <p:nvSpPr>
          <p:cNvPr id="16" name="Rectangle 15"/>
          <p:cNvSpPr/>
          <p:nvPr/>
        </p:nvSpPr>
        <p:spPr>
          <a:xfrm>
            <a:off x="9387252" y="5755306"/>
            <a:ext cx="2510624" cy="523220"/>
          </a:xfrm>
          <a:prstGeom prst="rect">
            <a:avLst/>
          </a:prstGeom>
        </p:spPr>
        <p:txBody>
          <a:bodyPr wrap="none">
            <a:spAutoFit/>
          </a:bodyPr>
          <a:lstStyle/>
          <a:p>
            <a:r>
              <a:rPr lang="en-GB" sz="2800" b="1" i="1" dirty="0">
                <a:solidFill>
                  <a:schemeClr val="tx1">
                    <a:lumMod val="50000"/>
                    <a:lumOff val="50000"/>
                  </a:schemeClr>
                </a:solidFill>
                <a:latin typeface="Yu Gothic UI" panose="020B0500000000000000" pitchFamily="34" charset="-128"/>
                <a:ea typeface="Yu Gothic UI" panose="020B0500000000000000" pitchFamily="34" charset="-128"/>
                <a:cs typeface="Segoe UI" panose="020B0502040204020203" pitchFamily="34" charset="0"/>
              </a:rPr>
              <a:t>Today’s topics</a:t>
            </a: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6885" y="-182959"/>
            <a:ext cx="1865114" cy="2295711"/>
          </a:xfrm>
          <a:prstGeom prst="rect">
            <a:avLst/>
          </a:prstGeom>
        </p:spPr>
      </p:pic>
      <p:sp>
        <p:nvSpPr>
          <p:cNvPr id="31" name="Rectangle 30"/>
          <p:cNvSpPr/>
          <p:nvPr/>
        </p:nvSpPr>
        <p:spPr>
          <a:xfrm>
            <a:off x="4623937" y="2318202"/>
            <a:ext cx="4352671" cy="3231654"/>
          </a:xfrm>
          <a:prstGeom prst="rect">
            <a:avLst/>
          </a:prstGeom>
          <a:noFill/>
          <a:ln>
            <a:noFill/>
          </a:ln>
        </p:spPr>
        <p:txBody>
          <a:bodyPr wrap="square">
            <a:spAutoFit/>
          </a:bodyPr>
          <a:lstStyle/>
          <a:p>
            <a:r>
              <a:rPr lang="en-US" sz="36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Elevation data source:</a:t>
            </a:r>
          </a:p>
          <a:p>
            <a:pPr marL="571500" indent="-5715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Remote sensing</a:t>
            </a:r>
          </a:p>
          <a:p>
            <a:pPr marL="571500" indent="-5715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Photogrammetry</a:t>
            </a:r>
          </a:p>
          <a:p>
            <a:pPr marL="571500" indent="-5715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Las file</a:t>
            </a:r>
          </a:p>
          <a:p>
            <a:pPr marL="571500" indent="-571500">
              <a:buFont typeface="Arial" panose="020B0604020202020204" pitchFamily="34" charset="0"/>
              <a:buChar char="•"/>
            </a:pPr>
            <a:r>
              <a:rPr lang="en-US" sz="2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DEM generation</a:t>
            </a:r>
          </a:p>
          <a:p>
            <a:endParaRPr lang="en-US"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18" name="Rounded Rectangle 17"/>
          <p:cNvSpPr/>
          <p:nvPr/>
        </p:nvSpPr>
        <p:spPr>
          <a:xfrm>
            <a:off x="9014690" y="2183032"/>
            <a:ext cx="2883186" cy="3484121"/>
          </a:xfrm>
          <a:prstGeom prst="roundRect">
            <a:avLst>
              <a:gd name="adj" fmla="val 9566"/>
            </a:avLst>
          </a:prstGeom>
          <a:solidFill>
            <a:srgbClr val="8EBA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bg1"/>
              </a:solidFill>
              <a:latin typeface="Yu Gothic UI" panose="020B0500000000000000" pitchFamily="34" charset="-128"/>
              <a:ea typeface="Yu Gothic UI" panose="020B0500000000000000" pitchFamily="34" charset="-128"/>
            </a:endParaRPr>
          </a:p>
        </p:txBody>
      </p:sp>
      <p:sp>
        <p:nvSpPr>
          <p:cNvPr id="19" name="Rectangle 18"/>
          <p:cNvSpPr/>
          <p:nvPr/>
        </p:nvSpPr>
        <p:spPr>
          <a:xfrm>
            <a:off x="9090017" y="2318202"/>
            <a:ext cx="2807859" cy="2923877"/>
          </a:xfrm>
          <a:prstGeom prst="rect">
            <a:avLst/>
          </a:prstGeom>
          <a:noFill/>
          <a:ln>
            <a:noFill/>
          </a:ln>
        </p:spPr>
        <p:txBody>
          <a:bodyPr wrap="square">
            <a:spAutoFit/>
          </a:bodyPr>
          <a:lstStyle/>
          <a:p>
            <a:r>
              <a:rPr lang="en-GB"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DEM visualization</a:t>
            </a:r>
          </a:p>
          <a:p>
            <a:pPr marL="442913" lvl="1" indent="-442913">
              <a:buFont typeface="Arial" panose="020B0604020202020204" pitchFamily="34" charset="0"/>
              <a:buChar char="•"/>
            </a:pPr>
            <a:r>
              <a:rPr lang="en-GB" sz="2800" dirty="0" err="1">
                <a:solidFill>
                  <a:schemeClr val="bg1"/>
                </a:solidFill>
                <a:latin typeface="Yu Gothic UI" panose="020B0500000000000000" pitchFamily="34" charset="-128"/>
                <a:ea typeface="Yu Gothic UI" panose="020B0500000000000000" pitchFamily="34" charset="-128"/>
                <a:cs typeface="Segoe UI" panose="020B0502040204020203" pitchFamily="34" charset="0"/>
              </a:rPr>
              <a:t>Hillshaded</a:t>
            </a:r>
            <a:endPar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pPr marL="442913" lvl="1" indent="-442913">
              <a:buFont typeface="Arial" panose="020B0604020202020204" pitchFamily="34" charset="0"/>
              <a:buChar char="•"/>
            </a:pPr>
            <a:r>
              <a:rPr lang="en-GB" sz="2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Example</a:t>
            </a:r>
          </a:p>
          <a:p>
            <a:endParaRPr lang="en-US" sz="36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a:p>
            <a:endParaRPr lang="en-GB" sz="2000" dirty="0">
              <a:solidFill>
                <a:schemeClr val="bg1"/>
              </a:solidFill>
              <a:latin typeface="Yu Gothic UI" panose="020B0500000000000000" pitchFamily="34" charset="-128"/>
              <a:ea typeface="Yu Gothic UI" panose="020B0500000000000000" pitchFamily="34" charset="-128"/>
              <a:cs typeface="Segoe UI" panose="020B0502040204020203" pitchFamily="34" charset="0"/>
            </a:endParaRPr>
          </a:p>
        </p:txBody>
      </p:sp>
      <p:sp>
        <p:nvSpPr>
          <p:cNvPr id="20" name="Oval 19"/>
          <p:cNvSpPr/>
          <p:nvPr/>
        </p:nvSpPr>
        <p:spPr>
          <a:xfrm>
            <a:off x="11339280" y="1862389"/>
            <a:ext cx="818655" cy="8186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22" name="Rectangle 21"/>
          <p:cNvSpPr/>
          <p:nvPr/>
        </p:nvSpPr>
        <p:spPr>
          <a:xfrm>
            <a:off x="11500023" y="1850047"/>
            <a:ext cx="516488" cy="830997"/>
          </a:xfrm>
          <a:prstGeom prst="rect">
            <a:avLst/>
          </a:prstGeom>
        </p:spPr>
        <p:txBody>
          <a:bodyPr wrap="none">
            <a:spAutoFit/>
          </a:bodyPr>
          <a:lstStyle/>
          <a:p>
            <a:r>
              <a:rPr lang="en-GB" sz="4800" dirty="0">
                <a:solidFill>
                  <a:schemeClr val="bg1"/>
                </a:solidFill>
                <a:latin typeface="Yu Gothic UI" panose="020B0500000000000000" pitchFamily="34" charset="-128"/>
                <a:ea typeface="Yu Gothic UI" panose="020B0500000000000000" pitchFamily="34" charset="-128"/>
                <a:cs typeface="Segoe UI" panose="020B0502040204020203" pitchFamily="34" charset="0"/>
              </a:rPr>
              <a:t>3</a:t>
            </a:r>
            <a:endParaRPr lang="nb-NO" sz="4800" dirty="0">
              <a:solidFill>
                <a:schemeClr val="bg1"/>
              </a:solidFill>
              <a:latin typeface="Yu Gothic UI" panose="020B0500000000000000" pitchFamily="34" charset="-128"/>
              <a:ea typeface="Yu Gothic UI" panose="020B0500000000000000" pitchFamily="34" charset="-128"/>
            </a:endParaRPr>
          </a:p>
        </p:txBody>
      </p:sp>
      <p:sp>
        <p:nvSpPr>
          <p:cNvPr id="38" name="Oval 37"/>
          <p:cNvSpPr/>
          <p:nvPr/>
        </p:nvSpPr>
        <p:spPr>
          <a:xfrm>
            <a:off x="7913398" y="1851503"/>
            <a:ext cx="818655" cy="81865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latin typeface="Yu Gothic UI" panose="020B0500000000000000" pitchFamily="34" charset="-128"/>
              <a:ea typeface="Yu Gothic UI" panose="020B0500000000000000" pitchFamily="34" charset="-128"/>
            </a:endParaRPr>
          </a:p>
        </p:txBody>
      </p:sp>
      <p:sp>
        <p:nvSpPr>
          <p:cNvPr id="39" name="Rectangle 38"/>
          <p:cNvSpPr/>
          <p:nvPr/>
        </p:nvSpPr>
        <p:spPr>
          <a:xfrm>
            <a:off x="8065216" y="1845760"/>
            <a:ext cx="516488" cy="830997"/>
          </a:xfrm>
          <a:prstGeom prst="rect">
            <a:avLst/>
          </a:prstGeom>
        </p:spPr>
        <p:txBody>
          <a:bodyPr wrap="none">
            <a:spAutoFit/>
          </a:bodyPr>
          <a:lstStyle/>
          <a:p>
            <a:r>
              <a:rPr lang="en-GB" sz="4800" dirty="0">
                <a:solidFill>
                  <a:schemeClr val="bg2">
                    <a:lumMod val="90000"/>
                  </a:schemeClr>
                </a:solidFill>
                <a:latin typeface="Yu Gothic UI" panose="020B0500000000000000" pitchFamily="34" charset="-128"/>
                <a:ea typeface="Yu Gothic UI" panose="020B0500000000000000" pitchFamily="34" charset="-128"/>
                <a:cs typeface="Segoe UI" panose="020B0502040204020203" pitchFamily="34" charset="0"/>
              </a:rPr>
              <a:t>2</a:t>
            </a:r>
            <a:endParaRPr lang="nb-NO" sz="4800" dirty="0">
              <a:solidFill>
                <a:schemeClr val="bg2">
                  <a:lumMod val="90000"/>
                </a:schemeClr>
              </a:solidFill>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227449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4" name="Slide Number Placeholder 3"/>
          <p:cNvSpPr>
            <a:spLocks noGrp="1"/>
          </p:cNvSpPr>
          <p:nvPr>
            <p:ph type="sldNum" sz="quarter" idx="12"/>
          </p:nvPr>
        </p:nvSpPr>
        <p:spPr/>
        <p:txBody>
          <a:bodyPr/>
          <a:lstStyle/>
          <a:p>
            <a:fld id="{3E4E5407-2E5C-4566-9518-EC5A26F8B2DD}" type="slidenum">
              <a:rPr lang="nb-NO" smtClean="0"/>
              <a:t>51</a:t>
            </a:fld>
            <a:endParaRPr lang="nb-NO" dirty="0"/>
          </a:p>
        </p:txBody>
      </p:sp>
      <p:sp>
        <p:nvSpPr>
          <p:cNvPr id="2" name="Rectangle 1"/>
          <p:cNvSpPr/>
          <p:nvPr/>
        </p:nvSpPr>
        <p:spPr>
          <a:xfrm>
            <a:off x="369451" y="1177041"/>
            <a:ext cx="11253798" cy="830997"/>
          </a:xfrm>
          <a:prstGeom prst="rect">
            <a:avLst/>
          </a:prstGeom>
        </p:spPr>
        <p:txBody>
          <a:bodyPr wrap="square">
            <a:spAutoFit/>
          </a:bodyPr>
          <a:lstStyle/>
          <a:p>
            <a:pPr marL="342900" indent="-342900">
              <a:buFont typeface="Arial" panose="020B0604020202020204" pitchFamily="34" charset="0"/>
              <a:buChar char="•"/>
            </a:pPr>
            <a:r>
              <a:rPr lang="en-GB" sz="2400" dirty="0">
                <a:latin typeface="Yu Gothic UI" panose="020B0500000000000000" pitchFamily="34" charset="-128"/>
                <a:ea typeface="Yu Gothic UI" panose="020B0500000000000000" pitchFamily="34" charset="-128"/>
              </a:rPr>
              <a:t>Introduction: Deriving additional descriptors of land shape (i.e., morphometry) from elevation/terrain data.</a:t>
            </a:r>
          </a:p>
        </p:txBody>
      </p:sp>
      <p:sp>
        <p:nvSpPr>
          <p:cNvPr id="16" name="Rectangle 3"/>
          <p:cNvSpPr txBox="1">
            <a:spLocks noChangeArrowheads="1"/>
          </p:cNvSpPr>
          <p:nvPr/>
        </p:nvSpPr>
        <p:spPr>
          <a:xfrm>
            <a:off x="646705" y="2110880"/>
            <a:ext cx="7818026" cy="40199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Terrain descriptor in ArcGIS</a:t>
            </a:r>
          </a:p>
          <a:p>
            <a:pPr marL="893763" lvl="1" indent="-350838" algn="just">
              <a:lnSpc>
                <a:spcPct val="100000"/>
              </a:lnSpc>
              <a:spcBef>
                <a:spcPts val="0"/>
              </a:spcBef>
              <a:buFont typeface="Segoe UI" panose="020B0502040204020203" pitchFamily="34" charset="0"/>
              <a:buChar char="–"/>
            </a:pPr>
            <a:r>
              <a:rPr lang="en-US" dirty="0">
                <a:solidFill>
                  <a:srgbClr val="FF0000"/>
                </a:solidFill>
                <a:latin typeface="Yu Gothic UI" panose="020B0500000000000000" pitchFamily="34" charset="-128"/>
                <a:ea typeface="Yu Gothic UI" panose="020B0500000000000000" pitchFamily="34" charset="-128"/>
              </a:rPr>
              <a:t>Contour</a:t>
            </a:r>
          </a:p>
          <a:p>
            <a:pPr marL="893763" lvl="1" indent="-350838" algn="just">
              <a:lnSpc>
                <a:spcPct val="100000"/>
              </a:lnSpc>
              <a:spcBef>
                <a:spcPts val="0"/>
              </a:spcBef>
              <a:buFont typeface="Segoe UI" panose="020B0502040204020203" pitchFamily="34" charset="0"/>
              <a:buChar char="–"/>
            </a:pPr>
            <a:r>
              <a:rPr lang="en-US" dirty="0">
                <a:solidFill>
                  <a:srgbClr val="FF0000"/>
                </a:solidFill>
                <a:latin typeface="Yu Gothic UI" panose="020B0500000000000000" pitchFamily="34" charset="-128"/>
                <a:ea typeface="Yu Gothic UI" panose="020B0500000000000000" pitchFamily="34" charset="-128"/>
              </a:rPr>
              <a:t>Hillshade</a:t>
            </a:r>
            <a:endParaRPr lang="en-US" altLang="nb-NO" dirty="0">
              <a:solidFill>
                <a:srgbClr val="FF0000"/>
              </a:solidFill>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gn="just">
              <a:lnSpc>
                <a:spcPct val="100000"/>
              </a:lnSpc>
              <a:spcBef>
                <a:spcPts val="0"/>
              </a:spcBef>
              <a:buFont typeface="Segoe UI" panose="020B0502040204020203" pitchFamily="34" charset="0"/>
              <a:buChar char="–"/>
            </a:pPr>
            <a:r>
              <a:rPr lang="en-US" dirty="0">
                <a:solidFill>
                  <a:schemeClr val="bg1">
                    <a:lumMod val="65000"/>
                  </a:schemeClr>
                </a:solidFill>
                <a:latin typeface="Yu Gothic UI" panose="020B0500000000000000" pitchFamily="34" charset="-128"/>
                <a:ea typeface="Yu Gothic UI" panose="020B0500000000000000" pitchFamily="34" charset="-128"/>
              </a:rPr>
              <a:t>Solar Radiation</a:t>
            </a:r>
            <a:endParaRPr lang="en-US" altLang="nb-NO" dirty="0">
              <a:solidFill>
                <a:schemeClr val="bg1">
                  <a:lumMod val="65000"/>
                </a:schemeClr>
              </a:solidFill>
              <a:latin typeface="Yu Gothic UI" panose="020B0500000000000000" pitchFamily="34" charset="-128"/>
              <a:ea typeface="Yu Gothic UI" panose="020B0500000000000000" pitchFamily="34" charset="-128"/>
              <a:cs typeface="Segoe UI" panose="020B0502040204020203" pitchFamily="34" charset="0"/>
            </a:endParaRPr>
          </a:p>
          <a:p>
            <a:pPr marL="893763" lvl="1" indent="-350838" algn="just">
              <a:lnSpc>
                <a:spcPct val="100000"/>
              </a:lnSpc>
              <a:spcBef>
                <a:spcPts val="0"/>
              </a:spcBef>
              <a:buFont typeface="Segoe UI" panose="020B0502040204020203" pitchFamily="34" charset="0"/>
              <a:buChar char="–"/>
            </a:pPr>
            <a:r>
              <a:rPr lang="en-US" altLang="nb-NO"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Slope</a:t>
            </a:r>
          </a:p>
          <a:p>
            <a:pPr marL="893763" lvl="1" indent="-350838" algn="just">
              <a:lnSpc>
                <a:spcPct val="100000"/>
              </a:lnSpc>
              <a:spcBef>
                <a:spcPts val="0"/>
              </a:spcBef>
              <a:buFont typeface="Segoe UI" panose="020B0502040204020203" pitchFamily="34" charset="0"/>
              <a:buChar char="–"/>
            </a:pPr>
            <a:r>
              <a:rPr lang="en-US" altLang="nb-NO"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Aspect</a:t>
            </a:r>
          </a:p>
          <a:p>
            <a:pPr marL="893763" lvl="1" indent="-350838" algn="just">
              <a:lnSpc>
                <a:spcPct val="100000"/>
              </a:lnSpc>
              <a:spcBef>
                <a:spcPts val="0"/>
              </a:spcBef>
              <a:buFont typeface="Segoe UI" panose="020B0502040204020203" pitchFamily="34" charset="0"/>
              <a:buChar char="–"/>
            </a:pPr>
            <a:r>
              <a:rPr lang="en-US" altLang="nb-NO" dirty="0">
                <a:solidFill>
                  <a:schemeClr val="bg1">
                    <a:lumMod val="65000"/>
                  </a:schemeClr>
                </a:solidFill>
                <a:latin typeface="Yu Gothic UI" panose="020B0500000000000000" pitchFamily="34" charset="-128"/>
                <a:ea typeface="Yu Gothic UI" panose="020B0500000000000000" pitchFamily="34" charset="-128"/>
                <a:cs typeface="Segoe UI" panose="020B0502040204020203" pitchFamily="34" charset="0"/>
              </a:rPr>
              <a:t>Profile curvature</a:t>
            </a:r>
          </a:p>
          <a:p>
            <a:pPr marL="893763" lvl="1" indent="-350838" algn="just">
              <a:lnSpc>
                <a:spcPct val="100000"/>
              </a:lnSpc>
              <a:spcBef>
                <a:spcPts val="0"/>
              </a:spcBef>
              <a:buFont typeface="Segoe UI" panose="020B0502040204020203" pitchFamily="34" charset="0"/>
              <a:buChar char="–"/>
            </a:pPr>
            <a:r>
              <a:rPr lang="en-US" altLang="nb-NO" dirty="0">
                <a:solidFill>
                  <a:schemeClr val="bg1">
                    <a:lumMod val="65000"/>
                  </a:schemeClr>
                </a:solidFill>
                <a:latin typeface="Yu Gothic UI" panose="020B0500000000000000" pitchFamily="34" charset="-128"/>
                <a:ea typeface="Yu Gothic UI" panose="020B0500000000000000" pitchFamily="34" charset="-128"/>
                <a:cs typeface="Segoe UI" panose="020B0502040204020203" pitchFamily="34" charset="0"/>
              </a:rPr>
              <a:t>Plan curvature</a:t>
            </a:r>
          </a:p>
          <a:p>
            <a:pPr marL="893763" lvl="1" indent="-350838" algn="just">
              <a:lnSpc>
                <a:spcPct val="100000"/>
              </a:lnSpc>
              <a:spcBef>
                <a:spcPts val="0"/>
              </a:spcBef>
              <a:buFont typeface="Segoe UI" panose="020B0502040204020203" pitchFamily="34" charset="0"/>
              <a:buChar char="–"/>
            </a:pPr>
            <a:r>
              <a:rPr lang="en-US" dirty="0">
                <a:solidFill>
                  <a:schemeClr val="bg1">
                    <a:lumMod val="65000"/>
                  </a:schemeClr>
                </a:solidFill>
                <a:latin typeface="Yu Gothic UI" panose="020B0500000000000000" pitchFamily="34" charset="-128"/>
                <a:ea typeface="Yu Gothic UI" panose="020B0500000000000000" pitchFamily="34" charset="-128"/>
              </a:rPr>
              <a:t>Viewshed</a:t>
            </a:r>
          </a:p>
          <a:p>
            <a:pPr marL="893763" lvl="1" indent="-350838" algn="just">
              <a:buFont typeface="Segoe UI" panose="020B0502040204020203" pitchFamily="34" charset="0"/>
              <a:buChar char="–"/>
            </a:pPr>
            <a:r>
              <a:rPr lang="en-US" dirty="0">
                <a:solidFill>
                  <a:schemeClr val="bg1">
                    <a:lumMod val="65000"/>
                  </a:schemeClr>
                </a:solidFill>
                <a:latin typeface="Yu Gothic UI" panose="020B0500000000000000" pitchFamily="34" charset="-128"/>
                <a:ea typeface="Yu Gothic UI" panose="020B0500000000000000" pitchFamily="34" charset="-128"/>
              </a:rPr>
              <a:t>Cut Fill</a:t>
            </a:r>
          </a:p>
          <a:p>
            <a:pPr marL="893763" lvl="1" indent="-350838" algn="just">
              <a:lnSpc>
                <a:spcPct val="100000"/>
              </a:lnSpc>
              <a:spcBef>
                <a:spcPts val="0"/>
              </a:spcBef>
              <a:buFont typeface="Segoe UI" panose="020B0502040204020203" pitchFamily="34" charset="0"/>
              <a:buChar char="–"/>
            </a:pPr>
            <a:endParaRPr lang="en-US" altLang="nb-NO"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9" name="Picture 8"/>
          <p:cNvPicPr>
            <a:picLocks noChangeAspect="1"/>
          </p:cNvPicPr>
          <p:nvPr/>
        </p:nvPicPr>
        <p:blipFill>
          <a:blip r:embed="rId3"/>
          <a:stretch>
            <a:fillRect/>
          </a:stretch>
        </p:blipFill>
        <p:spPr>
          <a:xfrm>
            <a:off x="5198206" y="2957436"/>
            <a:ext cx="2694234" cy="3434407"/>
          </a:xfrm>
          <a:prstGeom prst="rect">
            <a:avLst/>
          </a:prstGeom>
        </p:spPr>
      </p:pic>
      <p:sp>
        <p:nvSpPr>
          <p:cNvPr id="10" name="Rectangle 9"/>
          <p:cNvSpPr/>
          <p:nvPr/>
        </p:nvSpPr>
        <p:spPr>
          <a:xfrm>
            <a:off x="5070389" y="2588105"/>
            <a:ext cx="3006079" cy="369332"/>
          </a:xfrm>
          <a:prstGeom prst="rect">
            <a:avLst/>
          </a:prstGeom>
        </p:spPr>
        <p:txBody>
          <a:bodyPr wrap="none">
            <a:spAutoFit/>
          </a:bodyPr>
          <a:lstStyle/>
          <a:p>
            <a:r>
              <a:rPr lang="nb-NO" i="1" dirty="0" err="1">
                <a:solidFill>
                  <a:schemeClr val="tx1">
                    <a:lumMod val="50000"/>
                    <a:lumOff val="50000"/>
                  </a:schemeClr>
                </a:solidFill>
                <a:latin typeface="Yu Gothic UI" panose="020B0500000000000000" pitchFamily="34" charset="-128"/>
                <a:ea typeface="Yu Gothic UI" panose="020B0500000000000000" pitchFamily="34" charset="-128"/>
              </a:rPr>
              <a:t>Terrain</a:t>
            </a:r>
            <a:r>
              <a:rPr lang="nb-NO" i="1" dirty="0">
                <a:solidFill>
                  <a:schemeClr val="tx1">
                    <a:lumMod val="50000"/>
                    <a:lumOff val="50000"/>
                  </a:schemeClr>
                </a:solidFill>
                <a:latin typeface="Yu Gothic UI" panose="020B0500000000000000" pitchFamily="34" charset="-128"/>
                <a:ea typeface="Yu Gothic UI" panose="020B0500000000000000" pitchFamily="34" charset="-128"/>
              </a:rPr>
              <a:t> </a:t>
            </a:r>
            <a:r>
              <a:rPr lang="nb-NO" i="1" dirty="0" err="1">
                <a:solidFill>
                  <a:schemeClr val="tx1">
                    <a:lumMod val="50000"/>
                    <a:lumOff val="50000"/>
                  </a:schemeClr>
                </a:solidFill>
                <a:latin typeface="Yu Gothic UI" panose="020B0500000000000000" pitchFamily="34" charset="-128"/>
                <a:ea typeface="Yu Gothic UI" panose="020B0500000000000000" pitchFamily="34" charset="-128"/>
              </a:rPr>
              <a:t>descriptor</a:t>
            </a:r>
            <a:r>
              <a:rPr lang="nb-NO" i="1" dirty="0">
                <a:solidFill>
                  <a:schemeClr val="tx1">
                    <a:lumMod val="50000"/>
                    <a:lumOff val="50000"/>
                  </a:schemeClr>
                </a:solidFill>
                <a:latin typeface="Yu Gothic UI" panose="020B0500000000000000" pitchFamily="34" charset="-128"/>
                <a:ea typeface="Yu Gothic UI" panose="020B0500000000000000" pitchFamily="34" charset="-128"/>
              </a:rPr>
              <a:t> in </a:t>
            </a:r>
            <a:r>
              <a:rPr lang="nb-NO" i="1" dirty="0" err="1">
                <a:solidFill>
                  <a:schemeClr val="tx1">
                    <a:lumMod val="50000"/>
                    <a:lumOff val="50000"/>
                  </a:schemeClr>
                </a:solidFill>
                <a:latin typeface="Yu Gothic UI" panose="020B0500000000000000" pitchFamily="34" charset="-128"/>
                <a:ea typeface="Yu Gothic UI" panose="020B0500000000000000" pitchFamily="34" charset="-128"/>
              </a:rPr>
              <a:t>ArcGIS</a:t>
            </a:r>
            <a:endParaRPr lang="nb-NO"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18" name="Oval 17"/>
          <p:cNvSpPr/>
          <p:nvPr/>
        </p:nvSpPr>
        <p:spPr>
          <a:xfrm>
            <a:off x="5786177" y="4785600"/>
            <a:ext cx="1076240" cy="29131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Oval 18"/>
          <p:cNvSpPr/>
          <p:nvPr/>
        </p:nvSpPr>
        <p:spPr>
          <a:xfrm>
            <a:off x="5750174" y="3480117"/>
            <a:ext cx="1076240" cy="29131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Rectangle 19"/>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3" name="Oval 2">
            <a:extLst>
              <a:ext uri="{FF2B5EF4-FFF2-40B4-BE49-F238E27FC236}">
                <a16:creationId xmlns:a16="http://schemas.microsoft.com/office/drawing/2014/main" id="{48FA2ED7-69D5-3805-E237-5A2A30758A42}"/>
              </a:ext>
            </a:extLst>
          </p:cNvPr>
          <p:cNvSpPr/>
          <p:nvPr/>
        </p:nvSpPr>
        <p:spPr>
          <a:xfrm>
            <a:off x="5760777" y="5312560"/>
            <a:ext cx="1076240" cy="29131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 name="Oval 4">
            <a:extLst>
              <a:ext uri="{FF2B5EF4-FFF2-40B4-BE49-F238E27FC236}">
                <a16:creationId xmlns:a16="http://schemas.microsoft.com/office/drawing/2014/main" id="{E8DB2E1F-7DB3-BEA0-E97F-D3D41DD4B7CA}"/>
              </a:ext>
            </a:extLst>
          </p:cNvPr>
          <p:cNvSpPr/>
          <p:nvPr/>
        </p:nvSpPr>
        <p:spPr>
          <a:xfrm>
            <a:off x="5740235" y="3169601"/>
            <a:ext cx="1076240" cy="29131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968442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DEM raster visualization</a:t>
            </a:r>
          </a:p>
        </p:txBody>
      </p:sp>
      <p:sp>
        <p:nvSpPr>
          <p:cNvPr id="9" name="Rectangle 8"/>
          <p:cNvSpPr/>
          <p:nvPr/>
        </p:nvSpPr>
        <p:spPr>
          <a:xfrm>
            <a:off x="8492460" y="5957741"/>
            <a:ext cx="4562769" cy="369332"/>
          </a:xfrm>
          <a:prstGeom prst="rect">
            <a:avLst/>
          </a:prstGeom>
        </p:spPr>
        <p:txBody>
          <a:bodyPr wrap="square">
            <a:spAutoFit/>
          </a:bodyPr>
          <a:lstStyle/>
          <a:p>
            <a:pPr algn="ctr"/>
            <a:r>
              <a:rPr lang="de-AT" i="1" dirty="0" err="1">
                <a:solidFill>
                  <a:schemeClr val="tx1">
                    <a:lumMod val="50000"/>
                    <a:lumOff val="50000"/>
                  </a:schemeClr>
                </a:solidFill>
                <a:latin typeface="Yu Gothic UI" panose="020B0500000000000000" pitchFamily="34" charset="-128"/>
                <a:ea typeface="Yu Gothic UI" panose="020B0500000000000000" pitchFamily="34" charset="-128"/>
              </a:rPr>
              <a:t>Example</a:t>
            </a:r>
            <a:r>
              <a:rPr lang="de-AT" i="1" dirty="0">
                <a:solidFill>
                  <a:schemeClr val="tx1">
                    <a:lumMod val="50000"/>
                    <a:lumOff val="50000"/>
                  </a:schemeClr>
                </a:solidFill>
                <a:latin typeface="Yu Gothic UI" panose="020B0500000000000000" pitchFamily="34" charset="-128"/>
                <a:ea typeface="Yu Gothic UI" panose="020B0500000000000000" pitchFamily="34" charset="-128"/>
              </a:rPr>
              <a:t>: front </a:t>
            </a:r>
            <a:r>
              <a:rPr lang="de-AT" i="1" dirty="0" err="1">
                <a:solidFill>
                  <a:schemeClr val="tx1">
                    <a:lumMod val="50000"/>
                    <a:lumOff val="50000"/>
                  </a:schemeClr>
                </a:solidFill>
                <a:latin typeface="Yu Gothic UI" panose="020B0500000000000000" pitchFamily="34" charset="-128"/>
                <a:ea typeface="Yu Gothic UI" panose="020B0500000000000000" pitchFamily="34" charset="-128"/>
              </a:rPr>
              <a:t>moraine</a:t>
            </a:r>
            <a:endParaRPr lang="de-AT"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14" name="Rectangle 13"/>
          <p:cNvSpPr/>
          <p:nvPr/>
        </p:nvSpPr>
        <p:spPr>
          <a:xfrm>
            <a:off x="1138738" y="2010909"/>
            <a:ext cx="4809898" cy="1938992"/>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By default, a DEM (i.e. grid) is displayed as a grayscale image. </a:t>
            </a:r>
          </a:p>
          <a:p>
            <a:r>
              <a:rPr lang="en-US" sz="2400" dirty="0">
                <a:latin typeface="Yu Gothic UI" panose="020B0500000000000000" pitchFamily="34" charset="-128"/>
                <a:ea typeface="Yu Gothic UI" panose="020B0500000000000000" pitchFamily="34" charset="-128"/>
              </a:rPr>
              <a:t>The grayscale value is stretched between the high and low elevation values.</a:t>
            </a:r>
            <a:endParaRPr lang="en-GB" sz="2400" dirty="0">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3"/>
          <a:stretch>
            <a:fillRect/>
          </a:stretch>
        </p:blipFill>
        <p:spPr>
          <a:xfrm>
            <a:off x="6013287" y="1716192"/>
            <a:ext cx="6111005" cy="4241549"/>
          </a:xfrm>
          <a:prstGeom prst="rect">
            <a:avLst/>
          </a:prstGeom>
        </p:spPr>
      </p:pic>
      <p:pic>
        <p:nvPicPr>
          <p:cNvPr id="3" name="Picture 2"/>
          <p:cNvPicPr>
            <a:picLocks noChangeAspect="1"/>
          </p:cNvPicPr>
          <p:nvPr/>
        </p:nvPicPr>
        <p:blipFill>
          <a:blip r:embed="rId4"/>
          <a:stretch>
            <a:fillRect/>
          </a:stretch>
        </p:blipFill>
        <p:spPr>
          <a:xfrm>
            <a:off x="10773845" y="5019011"/>
            <a:ext cx="1294766" cy="855259"/>
          </a:xfrm>
          <a:prstGeom prst="rect">
            <a:avLst/>
          </a:prstGeom>
        </p:spPr>
      </p:pic>
      <p:pic>
        <p:nvPicPr>
          <p:cNvPr id="5" name="Picture 4"/>
          <p:cNvPicPr>
            <a:picLocks noChangeAspect="1"/>
          </p:cNvPicPr>
          <p:nvPr/>
        </p:nvPicPr>
        <p:blipFill>
          <a:blip r:embed="rId5"/>
          <a:stretch>
            <a:fillRect/>
          </a:stretch>
        </p:blipFill>
        <p:spPr>
          <a:xfrm>
            <a:off x="1239758" y="4098664"/>
            <a:ext cx="3648584" cy="2695951"/>
          </a:xfrm>
          <a:prstGeom prst="rect">
            <a:avLst/>
          </a:prstGeom>
        </p:spPr>
      </p:pic>
      <p:pic>
        <p:nvPicPr>
          <p:cNvPr id="4" name="Picture 3"/>
          <p:cNvPicPr>
            <a:picLocks noChangeAspect="1"/>
          </p:cNvPicPr>
          <p:nvPr/>
        </p:nvPicPr>
        <p:blipFill rotWithShape="1">
          <a:blip r:embed="rId6"/>
          <a:srcRect b="8624"/>
          <a:stretch/>
        </p:blipFill>
        <p:spPr>
          <a:xfrm>
            <a:off x="4085428" y="5191714"/>
            <a:ext cx="2638793" cy="1532053"/>
          </a:xfrm>
          <a:prstGeom prst="rect">
            <a:avLst/>
          </a:prstGeom>
        </p:spPr>
      </p:pic>
      <p:pic>
        <p:nvPicPr>
          <p:cNvPr id="7" name="Picture 6"/>
          <p:cNvPicPr>
            <a:picLocks noChangeAspect="1"/>
          </p:cNvPicPr>
          <p:nvPr/>
        </p:nvPicPr>
        <p:blipFill>
          <a:blip r:embed="rId7"/>
          <a:stretch>
            <a:fillRect/>
          </a:stretch>
        </p:blipFill>
        <p:spPr>
          <a:xfrm>
            <a:off x="4222758" y="4121042"/>
            <a:ext cx="620184" cy="562042"/>
          </a:xfrm>
          <a:prstGeom prst="rect">
            <a:avLst/>
          </a:prstGeom>
        </p:spPr>
      </p:pic>
      <p:cxnSp>
        <p:nvCxnSpPr>
          <p:cNvPr id="16" name="Straight Arrow Connector 15"/>
          <p:cNvCxnSpPr>
            <a:stCxn id="7" idx="3"/>
          </p:cNvCxnSpPr>
          <p:nvPr/>
        </p:nvCxnSpPr>
        <p:spPr>
          <a:xfrm>
            <a:off x="4842942" y="4402063"/>
            <a:ext cx="1711767" cy="329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303699" y="6264994"/>
            <a:ext cx="1656784" cy="211846"/>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8" name="Picture 17"/>
          <p:cNvPicPr>
            <a:picLocks noChangeAspect="1"/>
          </p:cNvPicPr>
          <p:nvPr/>
        </p:nvPicPr>
        <p:blipFill>
          <a:blip r:embed="rId8"/>
          <a:stretch>
            <a:fillRect/>
          </a:stretch>
        </p:blipFill>
        <p:spPr>
          <a:xfrm>
            <a:off x="7286731" y="8044"/>
            <a:ext cx="4902212" cy="2266522"/>
          </a:xfrm>
          <a:prstGeom prst="rect">
            <a:avLst/>
          </a:prstGeom>
        </p:spPr>
      </p:pic>
      <p:sp>
        <p:nvSpPr>
          <p:cNvPr id="20" name="Rectangle 19"/>
          <p:cNvSpPr/>
          <p:nvPr/>
        </p:nvSpPr>
        <p:spPr>
          <a:xfrm>
            <a:off x="-78149" y="4843049"/>
            <a:ext cx="2055522" cy="738664"/>
          </a:xfrm>
          <a:prstGeom prst="rect">
            <a:avLst/>
          </a:prstGeom>
        </p:spPr>
        <p:txBody>
          <a:bodyPr wrap="square">
            <a:spAutoFit/>
          </a:bodyPr>
          <a:lstStyle/>
          <a:p>
            <a:pPr algn="ctr"/>
            <a:r>
              <a:rPr lang="en-US" sz="1400" dirty="0">
                <a:latin typeface="Yu Gothic UI" panose="020B0500000000000000" pitchFamily="34" charset="-128"/>
                <a:ea typeface="Yu Gothic UI" panose="020B0500000000000000" pitchFamily="34" charset="-128"/>
              </a:rPr>
              <a:t>Stretched value between 0 and 255</a:t>
            </a:r>
          </a:p>
          <a:p>
            <a:pPr algn="ctr"/>
            <a:r>
              <a:rPr lang="en-US" sz="1400" dirty="0">
                <a:latin typeface="Yu Gothic UI" panose="020B0500000000000000" pitchFamily="34" charset="-128"/>
                <a:ea typeface="Yu Gothic UI" panose="020B0500000000000000" pitchFamily="34" charset="-128"/>
              </a:rPr>
              <a:t>(visualization) </a:t>
            </a:r>
            <a:endParaRPr lang="nb-NO" sz="1400" dirty="0"/>
          </a:p>
        </p:txBody>
      </p:sp>
      <p:sp>
        <p:nvSpPr>
          <p:cNvPr id="21" name="Freeform 20"/>
          <p:cNvSpPr/>
          <p:nvPr/>
        </p:nvSpPr>
        <p:spPr>
          <a:xfrm>
            <a:off x="914400" y="5513560"/>
            <a:ext cx="1231271" cy="851026"/>
          </a:xfrm>
          <a:custGeom>
            <a:avLst/>
            <a:gdLst>
              <a:gd name="connsiteX0" fmla="*/ 0 w 1231271"/>
              <a:gd name="connsiteY0" fmla="*/ 0 h 851026"/>
              <a:gd name="connsiteX1" fmla="*/ 262550 w 1231271"/>
              <a:gd name="connsiteY1" fmla="*/ 525101 h 851026"/>
              <a:gd name="connsiteX2" fmla="*/ 1231271 w 1231271"/>
              <a:gd name="connsiteY2" fmla="*/ 851026 h 851026"/>
            </a:gdLst>
            <a:ahLst/>
            <a:cxnLst>
              <a:cxn ang="0">
                <a:pos x="connsiteX0" y="connsiteY0"/>
              </a:cxn>
              <a:cxn ang="0">
                <a:pos x="connsiteX1" y="connsiteY1"/>
              </a:cxn>
              <a:cxn ang="0">
                <a:pos x="connsiteX2" y="connsiteY2"/>
              </a:cxn>
            </a:cxnLst>
            <a:rect l="l" t="t" r="r" b="b"/>
            <a:pathLst>
              <a:path w="1231271" h="851026">
                <a:moveTo>
                  <a:pt x="0" y="0"/>
                </a:moveTo>
                <a:cubicBezTo>
                  <a:pt x="28669" y="191631"/>
                  <a:pt x="57338" y="383263"/>
                  <a:pt x="262550" y="525101"/>
                </a:cubicBezTo>
                <a:cubicBezTo>
                  <a:pt x="467762" y="666939"/>
                  <a:pt x="849516" y="758982"/>
                  <a:pt x="1231271" y="85102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Oval 21"/>
          <p:cNvSpPr/>
          <p:nvPr/>
        </p:nvSpPr>
        <p:spPr>
          <a:xfrm>
            <a:off x="1317279" y="6462637"/>
            <a:ext cx="1656784" cy="211846"/>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Rectangle 22"/>
          <p:cNvSpPr/>
          <p:nvPr/>
        </p:nvSpPr>
        <p:spPr>
          <a:xfrm>
            <a:off x="2566377" y="6097515"/>
            <a:ext cx="2055522" cy="307777"/>
          </a:xfrm>
          <a:prstGeom prst="rect">
            <a:avLst/>
          </a:prstGeom>
        </p:spPr>
        <p:txBody>
          <a:bodyPr wrap="square">
            <a:spAutoFit/>
          </a:bodyPr>
          <a:lstStyle/>
          <a:p>
            <a:pPr algn="ctr"/>
            <a:r>
              <a:rPr lang="en-US" sz="1400" dirty="0">
                <a:latin typeface="Yu Gothic UI" panose="020B0500000000000000" pitchFamily="34" charset="-128"/>
                <a:ea typeface="Yu Gothic UI" panose="020B0500000000000000" pitchFamily="34" charset="-128"/>
              </a:rPr>
              <a:t>Elevation value</a:t>
            </a:r>
            <a:endParaRPr lang="nb-NO" sz="1400" dirty="0"/>
          </a:p>
        </p:txBody>
      </p:sp>
      <p:sp>
        <p:nvSpPr>
          <p:cNvPr id="24" name="Oval 23"/>
          <p:cNvSpPr/>
          <p:nvPr/>
        </p:nvSpPr>
        <p:spPr>
          <a:xfrm>
            <a:off x="4324177" y="5880796"/>
            <a:ext cx="2048047" cy="225708"/>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Oval 24"/>
          <p:cNvSpPr/>
          <p:nvPr/>
        </p:nvSpPr>
        <p:spPr>
          <a:xfrm>
            <a:off x="4345166" y="5742594"/>
            <a:ext cx="2048047" cy="225708"/>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Freeform 26"/>
          <p:cNvSpPr/>
          <p:nvPr/>
        </p:nvSpPr>
        <p:spPr>
          <a:xfrm>
            <a:off x="2969537" y="6373640"/>
            <a:ext cx="479833" cy="181069"/>
          </a:xfrm>
          <a:custGeom>
            <a:avLst/>
            <a:gdLst>
              <a:gd name="connsiteX0" fmla="*/ 0 w 479833"/>
              <a:gd name="connsiteY0" fmla="*/ 181069 h 181069"/>
              <a:gd name="connsiteX1" fmla="*/ 479833 w 479833"/>
              <a:gd name="connsiteY1" fmla="*/ 0 h 181069"/>
            </a:gdLst>
            <a:ahLst/>
            <a:cxnLst>
              <a:cxn ang="0">
                <a:pos x="connsiteX0" y="connsiteY0"/>
              </a:cxn>
              <a:cxn ang="0">
                <a:pos x="connsiteX1" y="connsiteY1"/>
              </a:cxn>
            </a:cxnLst>
            <a:rect l="l" t="t" r="r" b="b"/>
            <a:pathLst>
              <a:path w="479833" h="181069">
                <a:moveTo>
                  <a:pt x="0" y="181069"/>
                </a:moveTo>
                <a:lnTo>
                  <a:pt x="479833"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2510285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Contour line visualization</a:t>
            </a:r>
          </a:p>
        </p:txBody>
      </p:sp>
      <p:sp>
        <p:nvSpPr>
          <p:cNvPr id="9" name="Rectangle 8"/>
          <p:cNvSpPr/>
          <p:nvPr/>
        </p:nvSpPr>
        <p:spPr>
          <a:xfrm>
            <a:off x="8492460" y="5957741"/>
            <a:ext cx="4562769" cy="369332"/>
          </a:xfrm>
          <a:prstGeom prst="rect">
            <a:avLst/>
          </a:prstGeom>
        </p:spPr>
        <p:txBody>
          <a:bodyPr wrap="square">
            <a:spAutoFit/>
          </a:bodyPr>
          <a:lstStyle/>
          <a:p>
            <a:pPr algn="ctr"/>
            <a:r>
              <a:rPr lang="de-AT" i="1" dirty="0" err="1">
                <a:solidFill>
                  <a:schemeClr val="tx1">
                    <a:lumMod val="50000"/>
                    <a:lumOff val="50000"/>
                  </a:schemeClr>
                </a:solidFill>
                <a:latin typeface="Yu Gothic UI" panose="020B0500000000000000" pitchFamily="34" charset="-128"/>
                <a:ea typeface="Yu Gothic UI" panose="020B0500000000000000" pitchFamily="34" charset="-128"/>
              </a:rPr>
              <a:t>Example</a:t>
            </a:r>
            <a:r>
              <a:rPr lang="de-AT" i="1" dirty="0">
                <a:solidFill>
                  <a:schemeClr val="tx1">
                    <a:lumMod val="50000"/>
                    <a:lumOff val="50000"/>
                  </a:schemeClr>
                </a:solidFill>
                <a:latin typeface="Yu Gothic UI" panose="020B0500000000000000" pitchFamily="34" charset="-128"/>
                <a:ea typeface="Yu Gothic UI" panose="020B0500000000000000" pitchFamily="34" charset="-128"/>
              </a:rPr>
              <a:t>: front </a:t>
            </a:r>
            <a:r>
              <a:rPr lang="de-AT" i="1" dirty="0" err="1">
                <a:solidFill>
                  <a:schemeClr val="tx1">
                    <a:lumMod val="50000"/>
                    <a:lumOff val="50000"/>
                  </a:schemeClr>
                </a:solidFill>
                <a:latin typeface="Yu Gothic UI" panose="020B0500000000000000" pitchFamily="34" charset="-128"/>
                <a:ea typeface="Yu Gothic UI" panose="020B0500000000000000" pitchFamily="34" charset="-128"/>
              </a:rPr>
              <a:t>moraine</a:t>
            </a:r>
            <a:endParaRPr lang="de-AT"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pic>
        <p:nvPicPr>
          <p:cNvPr id="2" name="Picture 1"/>
          <p:cNvPicPr>
            <a:picLocks noChangeAspect="1"/>
          </p:cNvPicPr>
          <p:nvPr/>
        </p:nvPicPr>
        <p:blipFill>
          <a:blip r:embed="rId3"/>
          <a:stretch>
            <a:fillRect/>
          </a:stretch>
        </p:blipFill>
        <p:spPr>
          <a:xfrm>
            <a:off x="6013287" y="1716192"/>
            <a:ext cx="6111005" cy="4241549"/>
          </a:xfrm>
          <a:prstGeom prst="rect">
            <a:avLst/>
          </a:prstGeom>
        </p:spPr>
      </p:pic>
      <p:pic>
        <p:nvPicPr>
          <p:cNvPr id="3" name="Picture 2"/>
          <p:cNvPicPr>
            <a:picLocks noChangeAspect="1"/>
          </p:cNvPicPr>
          <p:nvPr/>
        </p:nvPicPr>
        <p:blipFill>
          <a:blip r:embed="rId4"/>
          <a:stretch>
            <a:fillRect/>
          </a:stretch>
        </p:blipFill>
        <p:spPr>
          <a:xfrm>
            <a:off x="10773845" y="5019011"/>
            <a:ext cx="1294766" cy="855259"/>
          </a:xfrm>
          <a:prstGeom prst="rect">
            <a:avLst/>
          </a:prstGeom>
        </p:spPr>
      </p:pic>
      <p:pic>
        <p:nvPicPr>
          <p:cNvPr id="8" name="Picture 7"/>
          <p:cNvPicPr>
            <a:picLocks noChangeAspect="1"/>
          </p:cNvPicPr>
          <p:nvPr/>
        </p:nvPicPr>
        <p:blipFill>
          <a:blip r:embed="rId5"/>
          <a:stretch>
            <a:fillRect/>
          </a:stretch>
        </p:blipFill>
        <p:spPr>
          <a:xfrm>
            <a:off x="1138738" y="3243771"/>
            <a:ext cx="4498416" cy="2242135"/>
          </a:xfrm>
          <a:prstGeom prst="rect">
            <a:avLst/>
          </a:prstGeom>
        </p:spPr>
      </p:pic>
      <p:pic>
        <p:nvPicPr>
          <p:cNvPr id="10" name="Picture 9"/>
          <p:cNvPicPr>
            <a:picLocks noChangeAspect="1"/>
          </p:cNvPicPr>
          <p:nvPr/>
        </p:nvPicPr>
        <p:blipFill>
          <a:blip r:embed="rId6"/>
          <a:stretch>
            <a:fillRect/>
          </a:stretch>
        </p:blipFill>
        <p:spPr>
          <a:xfrm>
            <a:off x="6013288" y="1716192"/>
            <a:ext cx="6055324" cy="4219053"/>
          </a:xfrm>
          <a:prstGeom prst="rect">
            <a:avLst/>
          </a:prstGeom>
        </p:spPr>
      </p:pic>
      <p:grpSp>
        <p:nvGrpSpPr>
          <p:cNvPr id="32" name="Group 31"/>
          <p:cNvGrpSpPr/>
          <p:nvPr/>
        </p:nvGrpSpPr>
        <p:grpSpPr>
          <a:xfrm>
            <a:off x="2468387" y="3885122"/>
            <a:ext cx="6087104" cy="2825282"/>
            <a:chOff x="2468387" y="3885122"/>
            <a:chExt cx="6087104" cy="2825282"/>
          </a:xfrm>
        </p:grpSpPr>
        <p:pic>
          <p:nvPicPr>
            <p:cNvPr id="19" name="Picture 18"/>
            <p:cNvPicPr>
              <a:picLocks noChangeAspect="1"/>
            </p:cNvPicPr>
            <p:nvPr/>
          </p:nvPicPr>
          <p:blipFill>
            <a:blip r:embed="rId7"/>
            <a:stretch>
              <a:fillRect/>
            </a:stretch>
          </p:blipFill>
          <p:spPr>
            <a:xfrm>
              <a:off x="6280725" y="4361542"/>
              <a:ext cx="2274766" cy="2348862"/>
            </a:xfrm>
            <a:prstGeom prst="rect">
              <a:avLst/>
            </a:prstGeom>
          </p:spPr>
        </p:pic>
        <p:pic>
          <p:nvPicPr>
            <p:cNvPr id="24" name="Picture 23"/>
            <p:cNvPicPr>
              <a:picLocks noChangeAspect="1"/>
            </p:cNvPicPr>
            <p:nvPr/>
          </p:nvPicPr>
          <p:blipFill>
            <a:blip r:embed="rId8"/>
            <a:stretch>
              <a:fillRect/>
            </a:stretch>
          </p:blipFill>
          <p:spPr>
            <a:xfrm>
              <a:off x="7933679" y="4279508"/>
              <a:ext cx="620184" cy="562042"/>
            </a:xfrm>
            <a:prstGeom prst="rect">
              <a:avLst/>
            </a:prstGeom>
          </p:spPr>
        </p:pic>
        <p:cxnSp>
          <p:nvCxnSpPr>
            <p:cNvPr id="25" name="Straight Arrow Connector 24"/>
            <p:cNvCxnSpPr>
              <a:stCxn id="24" idx="0"/>
            </p:cNvCxnSpPr>
            <p:nvPr/>
          </p:nvCxnSpPr>
          <p:spPr>
            <a:xfrm flipV="1">
              <a:off x="8243771" y="3885122"/>
              <a:ext cx="257930" cy="3943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9"/>
            <a:stretch>
              <a:fillRect/>
            </a:stretch>
          </p:blipFill>
          <p:spPr>
            <a:xfrm>
              <a:off x="2468387" y="4560529"/>
              <a:ext cx="3634235" cy="2125284"/>
            </a:xfrm>
            <a:prstGeom prst="rect">
              <a:avLst/>
            </a:prstGeom>
          </p:spPr>
        </p:pic>
      </p:grpSp>
      <p:sp>
        <p:nvSpPr>
          <p:cNvPr id="28" name="Rectangle 27"/>
          <p:cNvSpPr/>
          <p:nvPr/>
        </p:nvSpPr>
        <p:spPr>
          <a:xfrm>
            <a:off x="1138738" y="2010909"/>
            <a:ext cx="4809898" cy="1200329"/>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Contour is a tool for visualizing the spatial distribution of elevations in the DEM  </a:t>
            </a:r>
            <a:endParaRPr lang="en-GB" sz="24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87611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06104" y="1883392"/>
            <a:ext cx="11585896" cy="4490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2" name="Picture 1"/>
          <p:cNvPicPr>
            <a:picLocks noChangeAspect="1"/>
          </p:cNvPicPr>
          <p:nvPr/>
        </p:nvPicPr>
        <p:blipFill>
          <a:blip r:embed="rId3"/>
          <a:stretch>
            <a:fillRect/>
          </a:stretch>
        </p:blipFill>
        <p:spPr>
          <a:xfrm>
            <a:off x="905234" y="2332996"/>
            <a:ext cx="4131604" cy="3840226"/>
          </a:xfrm>
          <a:prstGeom prst="rect">
            <a:avLst/>
          </a:prstGeom>
        </p:spPr>
      </p:pic>
      <p:pic>
        <p:nvPicPr>
          <p:cNvPr id="3" name="Picture 2"/>
          <p:cNvPicPr>
            <a:picLocks noChangeAspect="1"/>
          </p:cNvPicPr>
          <p:nvPr/>
        </p:nvPicPr>
        <p:blipFill>
          <a:blip r:embed="rId4"/>
          <a:stretch>
            <a:fillRect/>
          </a:stretch>
        </p:blipFill>
        <p:spPr>
          <a:xfrm>
            <a:off x="5232131" y="2332996"/>
            <a:ext cx="4146547" cy="3840226"/>
          </a:xfrm>
          <a:prstGeom prst="rect">
            <a:avLst/>
          </a:prstGeom>
        </p:spPr>
      </p:pic>
      <p:sp>
        <p:nvSpPr>
          <p:cNvPr id="10" name="Rectangle 9"/>
          <p:cNvSpPr/>
          <p:nvPr/>
        </p:nvSpPr>
        <p:spPr>
          <a:xfrm>
            <a:off x="839505" y="1922313"/>
            <a:ext cx="4655442" cy="461665"/>
          </a:xfrm>
          <a:prstGeom prst="rect">
            <a:avLst/>
          </a:prstGeom>
        </p:spPr>
        <p:txBody>
          <a:bodyPr wrap="square">
            <a:spAutoFit/>
          </a:bodyPr>
          <a:lstStyle/>
          <a:p>
            <a:r>
              <a:rPr lang="en-GB" sz="2400" dirty="0">
                <a:latin typeface="Yu Gothic UI" panose="020B0500000000000000" pitchFamily="34" charset="-128"/>
                <a:ea typeface="Yu Gothic UI" panose="020B0500000000000000" pitchFamily="34" charset="-128"/>
              </a:rPr>
              <a:t>Smooth contour lines</a:t>
            </a:r>
          </a:p>
        </p:txBody>
      </p:sp>
      <p:sp>
        <p:nvSpPr>
          <p:cNvPr id="16" name="Rectangle 15"/>
          <p:cNvSpPr/>
          <p:nvPr/>
        </p:nvSpPr>
        <p:spPr>
          <a:xfrm>
            <a:off x="5102567" y="1951629"/>
            <a:ext cx="4813048" cy="461665"/>
          </a:xfrm>
          <a:prstGeom prst="rect">
            <a:avLst/>
          </a:prstGeom>
        </p:spPr>
        <p:txBody>
          <a:bodyPr wrap="square">
            <a:spAutoFit/>
          </a:bodyPr>
          <a:lstStyle/>
          <a:p>
            <a:r>
              <a:rPr lang="en-GB" sz="2400" dirty="0">
                <a:latin typeface="Yu Gothic UI" panose="020B0500000000000000" pitchFamily="34" charset="-128"/>
                <a:ea typeface="Yu Gothic UI" panose="020B0500000000000000" pitchFamily="34" charset="-128"/>
              </a:rPr>
              <a:t> Contour lines from a raw DEM</a:t>
            </a:r>
          </a:p>
        </p:txBody>
      </p:sp>
      <p:sp>
        <p:nvSpPr>
          <p:cNvPr id="12" name="Rectangle 11"/>
          <p:cNvSpPr/>
          <p:nvPr/>
        </p:nvSpPr>
        <p:spPr>
          <a:xfrm>
            <a:off x="9378679" y="3711009"/>
            <a:ext cx="2813322" cy="2462213"/>
          </a:xfrm>
          <a:prstGeom prst="rect">
            <a:avLst/>
          </a:prstGeom>
        </p:spPr>
        <p:txBody>
          <a:bodyPr wrap="square">
            <a:spAutoFit/>
          </a:bodyPr>
          <a:lstStyle/>
          <a:p>
            <a:r>
              <a:rPr lang="en-US" sz="2200" dirty="0">
                <a:solidFill>
                  <a:schemeClr val="tx1">
                    <a:lumMod val="50000"/>
                    <a:lumOff val="50000"/>
                  </a:schemeClr>
                </a:solidFill>
                <a:latin typeface="Yu Gothic UI" panose="020B0500000000000000" pitchFamily="34" charset="-128"/>
                <a:ea typeface="Yu Gothic UI" panose="020B0500000000000000" pitchFamily="34" charset="-128"/>
              </a:rPr>
              <a:t>NOTE: In order to create smooth contour lines, you first need to smooth the DEM </a:t>
            </a:r>
          </a:p>
          <a:p>
            <a:r>
              <a:rPr lang="en-US" sz="2200" dirty="0">
                <a:solidFill>
                  <a:schemeClr val="tx1">
                    <a:lumMod val="50000"/>
                    <a:lumOff val="50000"/>
                  </a:schemeClr>
                </a:solidFill>
                <a:latin typeface="Yu Gothic UI" panose="020B0500000000000000" pitchFamily="34" charset="-128"/>
                <a:ea typeface="Yu Gothic UI" panose="020B0500000000000000" pitchFamily="34" charset="-128"/>
              </a:rPr>
              <a:t>(in ArcGIS &gt;Focal Statistics tool)</a:t>
            </a:r>
            <a:endParaRPr lang="nb-NO" sz="2200"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13" name="Rectangle 1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4"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Contour line visualization</a:t>
            </a:r>
          </a:p>
        </p:txBody>
      </p:sp>
    </p:spTree>
    <p:extLst>
      <p:ext uri="{BB962C8B-B14F-4D97-AF65-F5344CB8AC3E}">
        <p14:creationId xmlns:p14="http://schemas.microsoft.com/office/powerpoint/2010/main" val="3459569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06104" y="1883392"/>
            <a:ext cx="11585896" cy="4490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7" name="Picture 16"/>
          <p:cNvPicPr>
            <a:picLocks noChangeAspect="1"/>
          </p:cNvPicPr>
          <p:nvPr/>
        </p:nvPicPr>
        <p:blipFill>
          <a:blip r:embed="rId3"/>
          <a:stretch>
            <a:fillRect/>
          </a:stretch>
        </p:blipFill>
        <p:spPr>
          <a:xfrm>
            <a:off x="6013285" y="1719772"/>
            <a:ext cx="6055325" cy="4213735"/>
          </a:xfrm>
          <a:prstGeom prst="rect">
            <a:avLst/>
          </a:prstGeom>
        </p:spPr>
      </p:pic>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0" name="Rectangle 9"/>
          <p:cNvSpPr/>
          <p:nvPr/>
        </p:nvSpPr>
        <p:spPr>
          <a:xfrm>
            <a:off x="839505" y="1922313"/>
            <a:ext cx="4655442" cy="461665"/>
          </a:xfrm>
          <a:prstGeom prst="rect">
            <a:avLst/>
          </a:prstGeom>
        </p:spPr>
        <p:txBody>
          <a:bodyPr wrap="square">
            <a:spAutoFit/>
          </a:bodyPr>
          <a:lstStyle/>
          <a:p>
            <a:r>
              <a:rPr lang="en-GB" sz="2400" dirty="0">
                <a:latin typeface="Yu Gothic UI" panose="020B0500000000000000" pitchFamily="34" charset="-128"/>
                <a:ea typeface="Yu Gothic UI" panose="020B0500000000000000" pitchFamily="34" charset="-128"/>
              </a:rPr>
              <a:t>Smooth contour lines</a:t>
            </a:r>
          </a:p>
        </p:txBody>
      </p:sp>
      <p:sp>
        <p:nvSpPr>
          <p:cNvPr id="13" name="Rectangle 12"/>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pic>
        <p:nvPicPr>
          <p:cNvPr id="4" name="Picture 3"/>
          <p:cNvPicPr>
            <a:picLocks noChangeAspect="1"/>
          </p:cNvPicPr>
          <p:nvPr/>
        </p:nvPicPr>
        <p:blipFill>
          <a:blip r:embed="rId4"/>
          <a:stretch>
            <a:fillRect/>
          </a:stretch>
        </p:blipFill>
        <p:spPr>
          <a:xfrm>
            <a:off x="953553" y="2422899"/>
            <a:ext cx="3121201" cy="3311056"/>
          </a:xfrm>
          <a:prstGeom prst="rect">
            <a:avLst/>
          </a:prstGeom>
        </p:spPr>
      </p:pic>
      <p:pic>
        <p:nvPicPr>
          <p:cNvPr id="5" name="Picture 4"/>
          <p:cNvPicPr>
            <a:picLocks noChangeAspect="1"/>
          </p:cNvPicPr>
          <p:nvPr/>
        </p:nvPicPr>
        <p:blipFill>
          <a:blip r:embed="rId5"/>
          <a:stretch>
            <a:fillRect/>
          </a:stretch>
        </p:blipFill>
        <p:spPr>
          <a:xfrm>
            <a:off x="3167226" y="4532591"/>
            <a:ext cx="3924848" cy="1743318"/>
          </a:xfrm>
          <a:prstGeom prst="rect">
            <a:avLst/>
          </a:prstGeom>
        </p:spPr>
      </p:pic>
      <p:sp>
        <p:nvSpPr>
          <p:cNvPr id="14"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Contour line visualization</a:t>
            </a:r>
          </a:p>
        </p:txBody>
      </p:sp>
      <p:pic>
        <p:nvPicPr>
          <p:cNvPr id="6" name="Picture 5"/>
          <p:cNvPicPr>
            <a:picLocks noChangeAspect="1"/>
          </p:cNvPicPr>
          <p:nvPr/>
        </p:nvPicPr>
        <p:blipFill>
          <a:blip r:embed="rId6"/>
          <a:stretch>
            <a:fillRect/>
          </a:stretch>
        </p:blipFill>
        <p:spPr>
          <a:xfrm>
            <a:off x="6661455" y="307887"/>
            <a:ext cx="3298602" cy="2485778"/>
          </a:xfrm>
          <a:prstGeom prst="rect">
            <a:avLst/>
          </a:prstGeom>
          <a:ln w="34925">
            <a:solidFill>
              <a:schemeClr val="tx1"/>
            </a:solidFill>
          </a:ln>
        </p:spPr>
      </p:pic>
      <p:sp>
        <p:nvSpPr>
          <p:cNvPr id="15" name="Rectangle 14"/>
          <p:cNvSpPr/>
          <p:nvPr/>
        </p:nvSpPr>
        <p:spPr>
          <a:xfrm>
            <a:off x="6083930" y="2912407"/>
            <a:ext cx="426776" cy="32327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8" name="Rectangle 17"/>
          <p:cNvSpPr/>
          <p:nvPr/>
        </p:nvSpPr>
        <p:spPr>
          <a:xfrm>
            <a:off x="2567557" y="3424841"/>
            <a:ext cx="3322338" cy="461665"/>
          </a:xfrm>
          <a:prstGeom prst="rect">
            <a:avLst/>
          </a:prstGeom>
        </p:spPr>
        <p:txBody>
          <a:bodyPr wrap="square">
            <a:spAutoFit/>
          </a:bodyPr>
          <a:lstStyle/>
          <a:p>
            <a:r>
              <a:rPr lang="en-GB" sz="2400" dirty="0">
                <a:latin typeface="Yu Gothic UI" panose="020B0500000000000000" pitchFamily="34" charset="-128"/>
                <a:ea typeface="Yu Gothic UI" panose="020B0500000000000000" pitchFamily="34" charset="-128"/>
              </a:rPr>
              <a:t>1. Smooth the raster</a:t>
            </a:r>
          </a:p>
        </p:txBody>
      </p:sp>
      <p:sp>
        <p:nvSpPr>
          <p:cNvPr id="19" name="Rectangle 18"/>
          <p:cNvSpPr/>
          <p:nvPr/>
        </p:nvSpPr>
        <p:spPr>
          <a:xfrm>
            <a:off x="3922110" y="4546302"/>
            <a:ext cx="7249866" cy="461665"/>
          </a:xfrm>
          <a:prstGeom prst="rect">
            <a:avLst/>
          </a:prstGeom>
        </p:spPr>
        <p:txBody>
          <a:bodyPr wrap="square">
            <a:spAutoFit/>
          </a:bodyPr>
          <a:lstStyle/>
          <a:p>
            <a:r>
              <a:rPr lang="en-GB" sz="2400" dirty="0">
                <a:latin typeface="Yu Gothic UI" panose="020B0500000000000000" pitchFamily="34" charset="-128"/>
                <a:ea typeface="Yu Gothic UI" panose="020B0500000000000000" pitchFamily="34" charset="-128"/>
              </a:rPr>
              <a:t>2. Generate the contour line of the smoothed raster</a:t>
            </a:r>
          </a:p>
        </p:txBody>
      </p:sp>
      <p:sp>
        <p:nvSpPr>
          <p:cNvPr id="20" name="Oval 19"/>
          <p:cNvSpPr/>
          <p:nvPr/>
        </p:nvSpPr>
        <p:spPr>
          <a:xfrm>
            <a:off x="1937442" y="3235686"/>
            <a:ext cx="452673" cy="1891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Oval 20"/>
          <p:cNvSpPr/>
          <p:nvPr/>
        </p:nvSpPr>
        <p:spPr>
          <a:xfrm>
            <a:off x="3338512" y="5251382"/>
            <a:ext cx="583598" cy="18915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247299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06104" y="1883392"/>
            <a:ext cx="11585896" cy="4490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2" name="Picture 1"/>
          <p:cNvPicPr>
            <a:picLocks noChangeAspect="1"/>
          </p:cNvPicPr>
          <p:nvPr/>
        </p:nvPicPr>
        <p:blipFill>
          <a:blip r:embed="rId3"/>
          <a:stretch>
            <a:fillRect/>
          </a:stretch>
        </p:blipFill>
        <p:spPr>
          <a:xfrm>
            <a:off x="905234" y="2332996"/>
            <a:ext cx="4131604" cy="3840226"/>
          </a:xfrm>
          <a:prstGeom prst="rect">
            <a:avLst/>
          </a:prstGeom>
        </p:spPr>
      </p:pic>
      <p:sp>
        <p:nvSpPr>
          <p:cNvPr id="8" name="Rectangle 7"/>
          <p:cNvSpPr/>
          <p:nvPr/>
        </p:nvSpPr>
        <p:spPr>
          <a:xfrm>
            <a:off x="606105" y="1206267"/>
            <a:ext cx="10100842" cy="584775"/>
          </a:xfrm>
          <a:prstGeom prst="rect">
            <a:avLst/>
          </a:prstGeom>
        </p:spPr>
        <p:txBody>
          <a:bodyPr wrap="none">
            <a:spAutoFit/>
          </a:bodyPr>
          <a:lstStyle/>
          <a:p>
            <a:pPr marL="542925" indent="-542925">
              <a:lnSpc>
                <a:spcPct val="100000"/>
              </a:lnSpc>
              <a:spcBef>
                <a:spcPts val="0"/>
              </a:spcBef>
              <a:buClr>
                <a:srgbClr val="1F7F79"/>
              </a:buClr>
              <a:buFont typeface="Segoe UI" panose="020B0502040204020203" pitchFamily="34" charset="0"/>
              <a:buChar char="⃣"/>
            </a:pPr>
            <a:r>
              <a:rPr lang="en-US" altLang="nb-NO" sz="3200" b="1" dirty="0">
                <a:latin typeface="Yu Gothic UI" panose="020B0500000000000000" pitchFamily="34" charset="-128"/>
                <a:ea typeface="Yu Gothic UI" panose="020B0500000000000000" pitchFamily="34" charset="-128"/>
                <a:cs typeface="Segoe UI" panose="020B0502040204020203" pitchFamily="34" charset="0"/>
              </a:rPr>
              <a:t>Lines: contour lines (or contour) and contour map </a:t>
            </a:r>
          </a:p>
        </p:txBody>
      </p:sp>
      <p:sp>
        <p:nvSpPr>
          <p:cNvPr id="10" name="Rectangle 9"/>
          <p:cNvSpPr/>
          <p:nvPr/>
        </p:nvSpPr>
        <p:spPr>
          <a:xfrm>
            <a:off x="839505" y="1922313"/>
            <a:ext cx="4655442" cy="461665"/>
          </a:xfrm>
          <a:prstGeom prst="rect">
            <a:avLst/>
          </a:prstGeom>
        </p:spPr>
        <p:txBody>
          <a:bodyPr wrap="square">
            <a:spAutoFit/>
          </a:bodyPr>
          <a:lstStyle/>
          <a:p>
            <a:r>
              <a:rPr lang="en-GB" sz="2400" dirty="0">
                <a:latin typeface="Yu Gothic UI" panose="020B0500000000000000" pitchFamily="34" charset="-128"/>
                <a:ea typeface="Yu Gothic UI" panose="020B0500000000000000" pitchFamily="34" charset="-128"/>
              </a:rPr>
              <a:t>Smooth contour lines</a:t>
            </a:r>
          </a:p>
        </p:txBody>
      </p:sp>
      <p:sp>
        <p:nvSpPr>
          <p:cNvPr id="4" name="Rectangle 3"/>
          <p:cNvSpPr/>
          <p:nvPr/>
        </p:nvSpPr>
        <p:spPr>
          <a:xfrm>
            <a:off x="5102567" y="2383978"/>
            <a:ext cx="6714194" cy="1446550"/>
          </a:xfrm>
          <a:prstGeom prst="rect">
            <a:avLst/>
          </a:prstGeom>
        </p:spPr>
        <p:txBody>
          <a:bodyPr wrap="square">
            <a:spAutoFit/>
          </a:bodyPr>
          <a:lstStyle/>
          <a:p>
            <a:r>
              <a:rPr lang="en-GB" sz="2200" dirty="0">
                <a:latin typeface="Yu Gothic UI" panose="020B0500000000000000" pitchFamily="34" charset="-128"/>
                <a:ea typeface="Yu Gothic UI" panose="020B0500000000000000" pitchFamily="34" charset="-128"/>
              </a:rPr>
              <a:t>NOTE: A rule of the scale at which contour lines are generated: the spacing between the contour lines should be at least twice the pixel size of the DEM (</a:t>
            </a:r>
            <a:r>
              <a:rPr lang="en-GB" sz="2200" dirty="0" err="1">
                <a:latin typeface="Yu Gothic UI" panose="020B0500000000000000" pitchFamily="34" charset="-128"/>
                <a:ea typeface="Yu Gothic UI" panose="020B0500000000000000" pitchFamily="34" charset="-128"/>
              </a:rPr>
              <a:t>Hengl</a:t>
            </a:r>
            <a:r>
              <a:rPr lang="en-GB" sz="2200" dirty="0">
                <a:latin typeface="Yu Gothic UI" panose="020B0500000000000000" pitchFamily="34" charset="-128"/>
                <a:ea typeface="Yu Gothic UI" panose="020B0500000000000000" pitchFamily="34" charset="-128"/>
              </a:rPr>
              <a:t> et al.,2003). </a:t>
            </a:r>
          </a:p>
        </p:txBody>
      </p:sp>
      <p:sp>
        <p:nvSpPr>
          <p:cNvPr id="12" name="Rectangle 11"/>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Tree>
    <p:extLst>
      <p:ext uri="{BB962C8B-B14F-4D97-AF65-F5344CB8AC3E}">
        <p14:creationId xmlns:p14="http://schemas.microsoft.com/office/powerpoint/2010/main" val="2909261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249431" y="2895876"/>
            <a:ext cx="5864105" cy="327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4" y="1206267"/>
            <a:ext cx="11127188"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GB"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Shaded relief or </a:t>
            </a:r>
            <a:r>
              <a:rPr lang="en-GB" altLang="nb-NO"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hillshade</a:t>
            </a:r>
            <a:r>
              <a:rPr lang="en-GB"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 </a:t>
            </a:r>
          </a:p>
          <a:p>
            <a:pPr marL="622300" lvl="2" indent="0">
              <a:lnSpc>
                <a:spcPct val="100000"/>
              </a:lnSpc>
              <a:spcBef>
                <a:spcPts val="0"/>
              </a:spcBef>
              <a:buNone/>
            </a:pPr>
            <a:r>
              <a:rPr lang="en-GB" sz="2200" dirty="0">
                <a:latin typeface="Yu Gothic UI" panose="020B0500000000000000" pitchFamily="34" charset="-128"/>
                <a:ea typeface="Yu Gothic UI" panose="020B0500000000000000" pitchFamily="34" charset="-128"/>
              </a:rPr>
              <a:t>A </a:t>
            </a:r>
            <a:r>
              <a:rPr lang="en-GB" sz="2200" dirty="0" err="1">
                <a:latin typeface="Yu Gothic UI" panose="020B0500000000000000" pitchFamily="34" charset="-128"/>
                <a:ea typeface="Yu Gothic UI" panose="020B0500000000000000" pitchFamily="34" charset="-128"/>
              </a:rPr>
              <a:t>hillshade</a:t>
            </a:r>
            <a:r>
              <a:rPr lang="en-GB" sz="2200" dirty="0">
                <a:latin typeface="Yu Gothic UI" panose="020B0500000000000000" pitchFamily="34" charset="-128"/>
                <a:ea typeface="Yu Gothic UI" panose="020B0500000000000000" pitchFamily="34" charset="-128"/>
              </a:rPr>
              <a:t> is a grayscale 3D representation of the surface, with the sun's relative position taken into account for shading the image. This function uses the altitude  and azimuth (sun direction 0-360 </a:t>
            </a:r>
            <a:r>
              <a:rPr lang="en-GB" sz="2200" dirty="0" err="1">
                <a:latin typeface="Yu Gothic UI" panose="020B0500000000000000" pitchFamily="34" charset="-128"/>
                <a:ea typeface="Yu Gothic UI" panose="020B0500000000000000" pitchFamily="34" charset="-128"/>
              </a:rPr>
              <a:t>deg</a:t>
            </a:r>
            <a:r>
              <a:rPr lang="en-GB" sz="2200" dirty="0">
                <a:latin typeface="Yu Gothic UI" panose="020B0500000000000000" pitchFamily="34" charset="-128"/>
                <a:ea typeface="Yu Gothic UI" panose="020B0500000000000000" pitchFamily="34" charset="-128"/>
              </a:rPr>
              <a:t>) properties to specify the sun's position. </a:t>
            </a:r>
          </a:p>
          <a:p>
            <a:pPr marL="622300" lvl="2" indent="0">
              <a:lnSpc>
                <a:spcPct val="100000"/>
              </a:lnSpc>
              <a:spcBef>
                <a:spcPts val="0"/>
              </a:spcBef>
              <a:buNone/>
            </a:pPr>
            <a:endParaRPr lang="en-GB" altLang="nb-NO" sz="2400"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25" y="3048700"/>
            <a:ext cx="3394204" cy="2973151"/>
          </a:xfrm>
          <a:prstGeom prst="rect">
            <a:avLst/>
          </a:prstGeom>
        </p:spPr>
      </p:pic>
      <p:grpSp>
        <p:nvGrpSpPr>
          <p:cNvPr id="7" name="Group 6"/>
          <p:cNvGrpSpPr/>
          <p:nvPr/>
        </p:nvGrpSpPr>
        <p:grpSpPr>
          <a:xfrm>
            <a:off x="7697705" y="2876967"/>
            <a:ext cx="4415831" cy="3293209"/>
            <a:chOff x="7697705" y="2876967"/>
            <a:chExt cx="4415831" cy="3293209"/>
          </a:xfrm>
        </p:grpSpPr>
        <p:sp>
          <p:nvSpPr>
            <p:cNvPr id="3" name="Rectangle 2"/>
            <p:cNvSpPr/>
            <p:nvPr/>
          </p:nvSpPr>
          <p:spPr>
            <a:xfrm>
              <a:off x="9843496" y="2876967"/>
              <a:ext cx="2270040" cy="3293209"/>
            </a:xfrm>
            <a:prstGeom prst="rect">
              <a:avLst/>
            </a:prstGeom>
          </p:spPr>
          <p:txBody>
            <a:bodyPr wrap="square">
              <a:spAutoFit/>
            </a:bodyPr>
            <a:lstStyle/>
            <a:p>
              <a:r>
                <a:rPr lang="en-US" sz="1600" i="1" dirty="0">
                  <a:solidFill>
                    <a:schemeClr val="tx1">
                      <a:lumMod val="50000"/>
                      <a:lumOff val="50000"/>
                    </a:schemeClr>
                  </a:solidFill>
                  <a:latin typeface="Yu Gothic UI" panose="020B0500000000000000" pitchFamily="34" charset="-128"/>
                  <a:ea typeface="Yu Gothic UI" panose="020B0500000000000000" pitchFamily="34" charset="-128"/>
                </a:rPr>
                <a:t>Azimuth is the sun's relative position along the horizon (in degrees). This position is indicated by the angle of the sun measured clockwise from the north. An azimuth of 0 degrees indicates north, east is 90 degrees, south is 180 degrees, and west is 270 degrees</a:t>
              </a:r>
              <a:endParaRPr lang="nb-NO" sz="1600"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8" name="Freeform 7"/>
            <p:cNvSpPr/>
            <p:nvPr/>
          </p:nvSpPr>
          <p:spPr>
            <a:xfrm>
              <a:off x="7697705" y="3520281"/>
              <a:ext cx="2188679" cy="733331"/>
            </a:xfrm>
            <a:custGeom>
              <a:avLst/>
              <a:gdLst>
                <a:gd name="connsiteX0" fmla="*/ 0 w 2525917"/>
                <a:gd name="connsiteY0" fmla="*/ 0 h 778598"/>
                <a:gd name="connsiteX1" fmla="*/ 407406 w 2525917"/>
                <a:gd name="connsiteY1" fmla="*/ 380245 h 778598"/>
                <a:gd name="connsiteX2" fmla="*/ 1919335 w 2525917"/>
                <a:gd name="connsiteY2" fmla="*/ 525101 h 778598"/>
                <a:gd name="connsiteX3" fmla="*/ 2525917 w 2525917"/>
                <a:gd name="connsiteY3" fmla="*/ 778598 h 778598"/>
              </a:gdLst>
              <a:ahLst/>
              <a:cxnLst>
                <a:cxn ang="0">
                  <a:pos x="connsiteX0" y="connsiteY0"/>
                </a:cxn>
                <a:cxn ang="0">
                  <a:pos x="connsiteX1" y="connsiteY1"/>
                </a:cxn>
                <a:cxn ang="0">
                  <a:pos x="connsiteX2" y="connsiteY2"/>
                </a:cxn>
                <a:cxn ang="0">
                  <a:pos x="connsiteX3" y="connsiteY3"/>
                </a:cxn>
              </a:cxnLst>
              <a:rect l="l" t="t" r="r" b="b"/>
              <a:pathLst>
                <a:path w="2525917" h="778598">
                  <a:moveTo>
                    <a:pt x="0" y="0"/>
                  </a:moveTo>
                  <a:cubicBezTo>
                    <a:pt x="43758" y="146364"/>
                    <a:pt x="87517" y="292728"/>
                    <a:pt x="407406" y="380245"/>
                  </a:cubicBezTo>
                  <a:cubicBezTo>
                    <a:pt x="727295" y="467762"/>
                    <a:pt x="1566250" y="458709"/>
                    <a:pt x="1919335" y="525101"/>
                  </a:cubicBezTo>
                  <a:cubicBezTo>
                    <a:pt x="2272420" y="591493"/>
                    <a:pt x="2399168" y="685045"/>
                    <a:pt x="2525917" y="77859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5" name="Group 4"/>
          <p:cNvGrpSpPr/>
          <p:nvPr/>
        </p:nvGrpSpPr>
        <p:grpSpPr>
          <a:xfrm>
            <a:off x="606104" y="2876967"/>
            <a:ext cx="7234197" cy="3754874"/>
            <a:chOff x="606104" y="2876967"/>
            <a:chExt cx="7234197" cy="3754874"/>
          </a:xfrm>
        </p:grpSpPr>
        <p:sp>
          <p:nvSpPr>
            <p:cNvPr id="4" name="Rectangle 3"/>
            <p:cNvSpPr/>
            <p:nvPr/>
          </p:nvSpPr>
          <p:spPr>
            <a:xfrm>
              <a:off x="606104" y="2876967"/>
              <a:ext cx="5613148" cy="3754874"/>
            </a:xfrm>
            <a:prstGeom prst="rect">
              <a:avLst/>
            </a:prstGeom>
          </p:spPr>
          <p:txBody>
            <a:bodyPr wrap="square">
              <a:spAutoFit/>
            </a:bodyPr>
            <a:lstStyle/>
            <a:p>
              <a:pPr marL="1079500" lvl="2" indent="-457200">
                <a:lnSpc>
                  <a:spcPct val="100000"/>
                </a:lnSpc>
                <a:spcBef>
                  <a:spcPts val="0"/>
                </a:spcBef>
                <a:buFont typeface="Segoe UI" panose="020B0502040204020203" pitchFamily="34" charset="0"/>
                <a:buChar char="–"/>
              </a:pPr>
              <a:r>
                <a:rPr lang="en-US" sz="2000" dirty="0">
                  <a:latin typeface="Yu Gothic UI" panose="020B0500000000000000" pitchFamily="34" charset="-128"/>
                  <a:ea typeface="Yu Gothic UI" panose="020B0500000000000000" pitchFamily="34" charset="-128"/>
                </a:rPr>
                <a:t>The inputs for this function are the DEM, and sun altitude and azimuth.</a:t>
              </a:r>
            </a:p>
            <a:p>
              <a:pPr marL="1536700" lvl="3" indent="-457200">
                <a:buFont typeface="Arial" panose="020B0604020202020204" pitchFamily="34" charset="0"/>
                <a:buChar char="•"/>
              </a:pPr>
              <a:r>
                <a:rPr lang="en-US" dirty="0">
                  <a:latin typeface="Yu Gothic UI" panose="020B0500000000000000" pitchFamily="34" charset="-128"/>
                  <a:ea typeface="Yu Gothic UI" panose="020B0500000000000000" pitchFamily="34" charset="-128"/>
                </a:rPr>
                <a:t>Sun altitude ～ time of year, 0°-90°</a:t>
              </a:r>
            </a:p>
            <a:p>
              <a:pPr marL="1536700" lvl="3" indent="-457200">
                <a:buFont typeface="Arial" panose="020B0604020202020204" pitchFamily="34" charset="0"/>
                <a:buChar char="•"/>
              </a:pPr>
              <a:r>
                <a:rPr lang="en-US" dirty="0">
                  <a:latin typeface="Yu Gothic UI" panose="020B0500000000000000" pitchFamily="34" charset="-128"/>
                  <a:ea typeface="Yu Gothic UI" panose="020B0500000000000000" pitchFamily="34" charset="-128"/>
                </a:rPr>
                <a:t>Solar azimuth ～ time of day (0°-360°)</a:t>
              </a:r>
              <a:endParaRPr lang="en-US" altLang="nb-NO" sz="1100" dirty="0">
                <a:latin typeface="Yu Gothic UI" panose="020B0500000000000000" pitchFamily="34" charset="-128"/>
                <a:ea typeface="Yu Gothic UI" panose="020B0500000000000000" pitchFamily="34" charset="-128"/>
                <a:cs typeface="Segoe UI" panose="020B0502040204020203" pitchFamily="34" charset="0"/>
              </a:endParaRPr>
            </a:p>
            <a:p>
              <a:pPr marL="1079500" lvl="2" indent="-457200">
                <a:lnSpc>
                  <a:spcPct val="100000"/>
                </a:lnSpc>
                <a:spcBef>
                  <a:spcPts val="0"/>
                </a:spcBef>
                <a:buFont typeface="Segoe UI" panose="020B0502040204020203" pitchFamily="34" charset="0"/>
                <a:buChar char="–"/>
              </a:pPr>
              <a:endParaRPr lang="en-US" altLang="nb-NO" sz="1100" dirty="0">
                <a:latin typeface="Yu Gothic UI" panose="020B0500000000000000" pitchFamily="34" charset="-128"/>
                <a:ea typeface="Yu Gothic UI" panose="020B0500000000000000" pitchFamily="34" charset="-128"/>
                <a:cs typeface="Segoe UI" panose="020B0502040204020203" pitchFamily="34" charset="0"/>
              </a:endParaRPr>
            </a:p>
            <a:p>
              <a:pPr marL="1079500" lvl="2" indent="-457200">
                <a:lnSpc>
                  <a:spcPct val="100000"/>
                </a:lnSpc>
                <a:spcBef>
                  <a:spcPts val="0"/>
                </a:spcBef>
                <a:buFont typeface="Segoe UI" panose="020B0502040204020203" pitchFamily="34" charset="0"/>
                <a:buChar char="–"/>
              </a:pPr>
              <a:r>
                <a:rPr lang="en-US" altLang="nb-NO" sz="2000" dirty="0" err="1">
                  <a:latin typeface="Yu Gothic UI" panose="020B0500000000000000" pitchFamily="34" charset="-128"/>
                  <a:ea typeface="Yu Gothic UI" panose="020B0500000000000000" pitchFamily="34" charset="-128"/>
                  <a:cs typeface="Segoe UI" panose="020B0502040204020203" pitchFamily="34" charset="0"/>
                </a:rPr>
                <a:t>Hillshading</a:t>
              </a:r>
              <a:r>
                <a:rPr lang="en-US" altLang="nb-NO" sz="2000" dirty="0">
                  <a:latin typeface="Yu Gothic UI" panose="020B0500000000000000" pitchFamily="34" charset="-128"/>
                  <a:ea typeface="Yu Gothic UI" panose="020B0500000000000000" pitchFamily="34" charset="-128"/>
                  <a:cs typeface="Segoe UI" panose="020B0502040204020203" pitchFamily="34" charset="0"/>
                </a:rPr>
                <a:t> computes surface illumination as values from 0 to 255</a:t>
              </a:r>
            </a:p>
            <a:p>
              <a:pPr marL="1079500" lvl="2" indent="-457200">
                <a:lnSpc>
                  <a:spcPct val="100000"/>
                </a:lnSpc>
                <a:spcBef>
                  <a:spcPts val="0"/>
                </a:spcBef>
                <a:buFont typeface="Segoe UI" panose="020B0502040204020203" pitchFamily="34" charset="0"/>
                <a:buChar char="–"/>
              </a:pPr>
              <a:endParaRPr lang="en-US" altLang="nb-NO" sz="1100" dirty="0">
                <a:latin typeface="Yu Gothic UI" panose="020B0500000000000000" pitchFamily="34" charset="-128"/>
                <a:ea typeface="Yu Gothic UI" panose="020B0500000000000000" pitchFamily="34" charset="-128"/>
                <a:cs typeface="Segoe UI" panose="020B0502040204020203" pitchFamily="34" charset="0"/>
              </a:endParaRPr>
            </a:p>
            <a:p>
              <a:pPr marL="1079500" lvl="2" indent="-457200">
                <a:buFont typeface="Segoe UI" panose="020B0502040204020203" pitchFamily="34" charset="0"/>
                <a:buChar char="–"/>
              </a:pPr>
              <a:r>
                <a:rPr lang="en-US" altLang="nb-NO" sz="2000" dirty="0">
                  <a:latin typeface="Yu Gothic UI" panose="020B0500000000000000" pitchFamily="34" charset="-128"/>
                  <a:ea typeface="Yu Gothic UI" panose="020B0500000000000000" pitchFamily="34" charset="-128"/>
                  <a:cs typeface="Segoe UI" panose="020B0502040204020203" pitchFamily="34" charset="0"/>
                </a:rPr>
                <a:t>Cells facing the sun are most illuminated (value close to 255) while cells facing away from the sun are in shadow</a:t>
              </a:r>
            </a:p>
            <a:p>
              <a:pPr marL="1079500" lvl="2" indent="-457200">
                <a:lnSpc>
                  <a:spcPct val="100000"/>
                </a:lnSpc>
                <a:spcBef>
                  <a:spcPts val="0"/>
                </a:spcBef>
                <a:buFont typeface="Segoe UI" panose="020B0502040204020203" pitchFamily="34" charset="0"/>
                <a:buChar char="–"/>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5" name="Freeform 14"/>
            <p:cNvSpPr/>
            <p:nvPr/>
          </p:nvSpPr>
          <p:spPr>
            <a:xfrm>
              <a:off x="5866646" y="3674362"/>
              <a:ext cx="1973655" cy="798050"/>
            </a:xfrm>
            <a:custGeom>
              <a:avLst/>
              <a:gdLst>
                <a:gd name="connsiteX0" fmla="*/ 0 w 1973655"/>
                <a:gd name="connsiteY0" fmla="*/ 10398 h 798050"/>
                <a:gd name="connsiteX1" fmla="*/ 851025 w 1973655"/>
                <a:gd name="connsiteY1" fmla="*/ 109987 h 798050"/>
                <a:gd name="connsiteX2" fmla="*/ 1973655 w 1973655"/>
                <a:gd name="connsiteY2" fmla="*/ 798050 h 798050"/>
              </a:gdLst>
              <a:ahLst/>
              <a:cxnLst>
                <a:cxn ang="0">
                  <a:pos x="connsiteX0" y="connsiteY0"/>
                </a:cxn>
                <a:cxn ang="0">
                  <a:pos x="connsiteX1" y="connsiteY1"/>
                </a:cxn>
                <a:cxn ang="0">
                  <a:pos x="connsiteX2" y="connsiteY2"/>
                </a:cxn>
              </a:cxnLst>
              <a:rect l="l" t="t" r="r" b="b"/>
              <a:pathLst>
                <a:path w="1973655" h="798050">
                  <a:moveTo>
                    <a:pt x="0" y="10398"/>
                  </a:moveTo>
                  <a:cubicBezTo>
                    <a:pt x="261041" y="-5445"/>
                    <a:pt x="522083" y="-21288"/>
                    <a:pt x="851025" y="109987"/>
                  </a:cubicBezTo>
                  <a:cubicBezTo>
                    <a:pt x="1179967" y="241262"/>
                    <a:pt x="1576811" y="519656"/>
                    <a:pt x="1973655" y="79805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6034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57996" y="3469270"/>
            <a:ext cx="2972075" cy="1513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4" y="1425066"/>
            <a:ext cx="11127188"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GB"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Shaded relief or </a:t>
            </a:r>
            <a:r>
              <a:rPr lang="en-GB" altLang="nb-NO"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hillshade</a:t>
            </a:r>
            <a:r>
              <a:rPr lang="en-GB"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 </a:t>
            </a:r>
          </a:p>
          <a:p>
            <a:pPr marL="622300" lvl="2" indent="0">
              <a:lnSpc>
                <a:spcPct val="100000"/>
              </a:lnSpc>
              <a:spcBef>
                <a:spcPts val="0"/>
              </a:spcBef>
              <a:buNone/>
            </a:pPr>
            <a:r>
              <a:rPr lang="en-GB" sz="2200" dirty="0">
                <a:latin typeface="Yu Gothic UI" panose="020B0500000000000000" pitchFamily="34" charset="-128"/>
                <a:ea typeface="Yu Gothic UI" panose="020B0500000000000000" pitchFamily="34" charset="-128"/>
              </a:rPr>
              <a:t>A </a:t>
            </a:r>
            <a:r>
              <a:rPr lang="en-GB" sz="2200" dirty="0" err="1">
                <a:latin typeface="Yu Gothic UI" panose="020B0500000000000000" pitchFamily="34" charset="-128"/>
                <a:ea typeface="Yu Gothic UI" panose="020B0500000000000000" pitchFamily="34" charset="-128"/>
              </a:rPr>
              <a:t>hillshade</a:t>
            </a:r>
            <a:r>
              <a:rPr lang="en-GB" sz="2200" dirty="0">
                <a:latin typeface="Yu Gothic UI" panose="020B0500000000000000" pitchFamily="34" charset="-128"/>
                <a:ea typeface="Yu Gothic UI" panose="020B0500000000000000" pitchFamily="34" charset="-128"/>
              </a:rPr>
              <a:t> is a grayscale 3D representation of the surface, with the sun's relative position taken into account for shading the image. </a:t>
            </a:r>
          </a:p>
          <a:p>
            <a:pPr marL="622300" lvl="2" indent="0">
              <a:lnSpc>
                <a:spcPct val="100000"/>
              </a:lnSpc>
              <a:spcBef>
                <a:spcPts val="0"/>
              </a:spcBef>
              <a:buNone/>
            </a:pPr>
            <a:endParaRPr lang="en-GB" sz="2200" dirty="0">
              <a:latin typeface="Yu Gothic UI" panose="020B0500000000000000" pitchFamily="34" charset="-128"/>
              <a:ea typeface="Yu Gothic UI" panose="020B0500000000000000" pitchFamily="34" charset="-128"/>
            </a:endParaRPr>
          </a:p>
          <a:p>
            <a:pPr marL="622300" lvl="2" indent="0">
              <a:lnSpc>
                <a:spcPct val="100000"/>
              </a:lnSpc>
              <a:spcBef>
                <a:spcPts val="0"/>
              </a:spcBef>
              <a:buNone/>
            </a:pPr>
            <a:r>
              <a:rPr lang="en-US" sz="2200" dirty="0">
                <a:latin typeface="Yu Gothic UI" panose="020B0500000000000000" pitchFamily="34" charset="-128"/>
                <a:ea typeface="Yu Gothic UI" panose="020B0500000000000000" pitchFamily="34" charset="-128"/>
              </a:rPr>
              <a:t>It can be generated using the </a:t>
            </a:r>
            <a:r>
              <a:rPr lang="en-US" sz="2200" i="1" dirty="0">
                <a:latin typeface="Yu Gothic UI" panose="020B0500000000000000" pitchFamily="34" charset="-128"/>
                <a:ea typeface="Yu Gothic UI" panose="020B0500000000000000" pitchFamily="34" charset="-128"/>
              </a:rPr>
              <a:t>Hillshade</a:t>
            </a:r>
            <a:r>
              <a:rPr lang="en-US" sz="2200" dirty="0">
                <a:latin typeface="Yu Gothic UI" panose="020B0500000000000000" pitchFamily="34" charset="-128"/>
                <a:ea typeface="Yu Gothic UI" panose="020B0500000000000000" pitchFamily="34" charset="-128"/>
              </a:rPr>
              <a:t> tool in ArcGIS</a:t>
            </a:r>
          </a:p>
        </p:txBody>
      </p:sp>
      <p:pic>
        <p:nvPicPr>
          <p:cNvPr id="5" name="Picture 4"/>
          <p:cNvPicPr>
            <a:picLocks noChangeAspect="1"/>
          </p:cNvPicPr>
          <p:nvPr/>
        </p:nvPicPr>
        <p:blipFill>
          <a:blip r:embed="rId3"/>
          <a:stretch>
            <a:fillRect/>
          </a:stretch>
        </p:blipFill>
        <p:spPr>
          <a:xfrm>
            <a:off x="1298837" y="3372325"/>
            <a:ext cx="6154009" cy="2648320"/>
          </a:xfrm>
          <a:prstGeom prst="rect">
            <a:avLst/>
          </a:prstGeom>
        </p:spPr>
      </p:pic>
      <p:sp>
        <p:nvSpPr>
          <p:cNvPr id="7" name="Rectangle 6"/>
          <p:cNvSpPr/>
          <p:nvPr/>
        </p:nvSpPr>
        <p:spPr>
          <a:xfrm>
            <a:off x="7894014" y="5078716"/>
            <a:ext cx="3100037" cy="923330"/>
          </a:xfrm>
          <a:prstGeom prst="rect">
            <a:avLst/>
          </a:prstGeom>
        </p:spPr>
        <p:txBody>
          <a:bodyPr wrap="square">
            <a:spAutoFit/>
          </a:bodyPr>
          <a:lstStyle/>
          <a:p>
            <a:pPr algn="ctr"/>
            <a:r>
              <a:rPr lang="en-US" i="1" dirty="0">
                <a:solidFill>
                  <a:schemeClr val="tx1">
                    <a:lumMod val="50000"/>
                    <a:lumOff val="50000"/>
                  </a:schemeClr>
                </a:solidFill>
                <a:latin typeface="Yu Gothic UI" panose="020B0500000000000000" pitchFamily="34" charset="-128"/>
                <a:ea typeface="Yu Gothic UI" panose="020B0500000000000000" pitchFamily="34" charset="-128"/>
              </a:rPr>
              <a:t>The ESRI default hillshade has an azimuth of 315 and an altitude of 45 degrees.</a:t>
            </a:r>
            <a:endParaRPr lang="nb-NO" i="1" dirty="0">
              <a:solidFill>
                <a:schemeClr val="tx1">
                  <a:lumMod val="50000"/>
                  <a:lumOff val="50000"/>
                </a:schemeClr>
              </a:solidFill>
            </a:endParaRPr>
          </a:p>
        </p:txBody>
      </p:sp>
      <p:sp>
        <p:nvSpPr>
          <p:cNvPr id="13" name="Oval 12"/>
          <p:cNvSpPr/>
          <p:nvPr/>
        </p:nvSpPr>
        <p:spPr>
          <a:xfrm>
            <a:off x="4888872" y="4618074"/>
            <a:ext cx="506994" cy="79896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Freeform 13"/>
          <p:cNvSpPr/>
          <p:nvPr/>
        </p:nvSpPr>
        <p:spPr>
          <a:xfrm>
            <a:off x="5404919" y="4997513"/>
            <a:ext cx="2544024" cy="398580"/>
          </a:xfrm>
          <a:custGeom>
            <a:avLst/>
            <a:gdLst>
              <a:gd name="connsiteX0" fmla="*/ 0 w 2544024"/>
              <a:gd name="connsiteY0" fmla="*/ 45267 h 398580"/>
              <a:gd name="connsiteX1" fmla="*/ 1222218 w 2544024"/>
              <a:gd name="connsiteY1" fmla="*/ 398352 h 398580"/>
              <a:gd name="connsiteX2" fmla="*/ 2544024 w 2544024"/>
              <a:gd name="connsiteY2" fmla="*/ 0 h 398580"/>
            </a:gdLst>
            <a:ahLst/>
            <a:cxnLst>
              <a:cxn ang="0">
                <a:pos x="connsiteX0" y="connsiteY0"/>
              </a:cxn>
              <a:cxn ang="0">
                <a:pos x="connsiteX1" y="connsiteY1"/>
              </a:cxn>
              <a:cxn ang="0">
                <a:pos x="connsiteX2" y="connsiteY2"/>
              </a:cxn>
            </a:cxnLst>
            <a:rect l="l" t="t" r="r" b="b"/>
            <a:pathLst>
              <a:path w="2544024" h="398580">
                <a:moveTo>
                  <a:pt x="0" y="45267"/>
                </a:moveTo>
                <a:cubicBezTo>
                  <a:pt x="399107" y="225582"/>
                  <a:pt x="798214" y="405897"/>
                  <a:pt x="1222218" y="398352"/>
                </a:cubicBezTo>
                <a:cubicBezTo>
                  <a:pt x="1646222" y="390808"/>
                  <a:pt x="2095123" y="195404"/>
                  <a:pt x="2544024" y="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Picture 1"/>
          <p:cNvPicPr>
            <a:picLocks noChangeAspect="1"/>
          </p:cNvPicPr>
          <p:nvPr/>
        </p:nvPicPr>
        <p:blipFill rotWithShape="1">
          <a:blip r:embed="rId4"/>
          <a:srcRect t="4781" b="2339"/>
          <a:stretch/>
        </p:blipFill>
        <p:spPr>
          <a:xfrm>
            <a:off x="8046723" y="3506965"/>
            <a:ext cx="1403227" cy="1131555"/>
          </a:xfrm>
          <a:prstGeom prst="rect">
            <a:avLst/>
          </a:prstGeom>
        </p:spPr>
      </p:pic>
      <p:pic>
        <p:nvPicPr>
          <p:cNvPr id="3" name="Picture 2"/>
          <p:cNvPicPr>
            <a:picLocks noChangeAspect="1"/>
          </p:cNvPicPr>
          <p:nvPr/>
        </p:nvPicPr>
        <p:blipFill rotWithShape="1">
          <a:blip r:embed="rId5"/>
          <a:srcRect r="4339" b="5649"/>
          <a:stretch/>
        </p:blipFill>
        <p:spPr>
          <a:xfrm>
            <a:off x="9264846" y="3506965"/>
            <a:ext cx="1665225" cy="1198251"/>
          </a:xfrm>
          <a:prstGeom prst="rect">
            <a:avLst/>
          </a:prstGeom>
        </p:spPr>
      </p:pic>
      <p:sp>
        <p:nvSpPr>
          <p:cNvPr id="8" name="Rectangle 7"/>
          <p:cNvSpPr/>
          <p:nvPr/>
        </p:nvSpPr>
        <p:spPr>
          <a:xfrm>
            <a:off x="8168690" y="4698410"/>
            <a:ext cx="1067921" cy="338554"/>
          </a:xfrm>
          <a:prstGeom prst="rect">
            <a:avLst/>
          </a:prstGeom>
        </p:spPr>
        <p:txBody>
          <a:bodyPr wrap="none">
            <a:spAutoFit/>
          </a:bodyPr>
          <a:lstStyle/>
          <a:p>
            <a:r>
              <a:rPr lang="nb-NO" sz="1600" i="1" dirty="0">
                <a:solidFill>
                  <a:schemeClr val="tx1">
                    <a:lumMod val="50000"/>
                    <a:lumOff val="50000"/>
                  </a:schemeClr>
                </a:solidFill>
                <a:latin typeface="Yu Gothic UI" panose="020B0500000000000000" pitchFamily="34" charset="-128"/>
                <a:ea typeface="Yu Gothic UI" panose="020B0500000000000000" pitchFamily="34" charset="-128"/>
              </a:rPr>
              <a:t>AZIMUTH</a:t>
            </a:r>
          </a:p>
        </p:txBody>
      </p:sp>
      <p:sp>
        <p:nvSpPr>
          <p:cNvPr id="15" name="Rectangle 14"/>
          <p:cNvSpPr/>
          <p:nvPr/>
        </p:nvSpPr>
        <p:spPr>
          <a:xfrm>
            <a:off x="9444033" y="4688434"/>
            <a:ext cx="1072730" cy="338554"/>
          </a:xfrm>
          <a:prstGeom prst="rect">
            <a:avLst/>
          </a:prstGeom>
        </p:spPr>
        <p:txBody>
          <a:bodyPr wrap="none">
            <a:spAutoFit/>
          </a:bodyPr>
          <a:lstStyle/>
          <a:p>
            <a:r>
              <a:rPr lang="nb-NO" sz="1600" i="1" dirty="0">
                <a:solidFill>
                  <a:schemeClr val="tx1">
                    <a:lumMod val="50000"/>
                    <a:lumOff val="50000"/>
                  </a:schemeClr>
                </a:solidFill>
                <a:latin typeface="Yu Gothic UI" panose="020B0500000000000000" pitchFamily="34" charset="-128"/>
                <a:ea typeface="Yu Gothic UI" panose="020B0500000000000000" pitchFamily="34" charset="-128"/>
              </a:rPr>
              <a:t>ALTITUDE</a:t>
            </a:r>
          </a:p>
        </p:txBody>
      </p:sp>
    </p:spTree>
    <p:extLst>
      <p:ext uri="{BB962C8B-B14F-4D97-AF65-F5344CB8AC3E}">
        <p14:creationId xmlns:p14="http://schemas.microsoft.com/office/powerpoint/2010/main" val="3842547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10230" y="1700730"/>
            <a:ext cx="6117873" cy="4241549"/>
          </a:xfrm>
          <a:prstGeom prst="rect">
            <a:avLst/>
          </a:prstGeom>
        </p:spPr>
      </p:pic>
      <p:pic>
        <p:nvPicPr>
          <p:cNvPr id="5" name="Picture 4"/>
          <p:cNvPicPr>
            <a:picLocks noChangeAspect="1"/>
          </p:cNvPicPr>
          <p:nvPr/>
        </p:nvPicPr>
        <p:blipFill>
          <a:blip r:embed="rId4"/>
          <a:stretch>
            <a:fillRect/>
          </a:stretch>
        </p:blipFill>
        <p:spPr>
          <a:xfrm>
            <a:off x="9031617" y="5012630"/>
            <a:ext cx="3038899" cy="857370"/>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Hillshade visualization</a:t>
            </a:r>
          </a:p>
        </p:txBody>
      </p:sp>
      <p:sp>
        <p:nvSpPr>
          <p:cNvPr id="9" name="Rectangle 8"/>
          <p:cNvSpPr/>
          <p:nvPr/>
        </p:nvSpPr>
        <p:spPr>
          <a:xfrm>
            <a:off x="8492460" y="5957741"/>
            <a:ext cx="4562769" cy="369332"/>
          </a:xfrm>
          <a:prstGeom prst="rect">
            <a:avLst/>
          </a:prstGeom>
        </p:spPr>
        <p:txBody>
          <a:bodyPr wrap="square">
            <a:spAutoFit/>
          </a:bodyPr>
          <a:lstStyle/>
          <a:p>
            <a:pPr algn="ctr"/>
            <a:r>
              <a:rPr lang="de-AT" i="1" dirty="0" err="1">
                <a:solidFill>
                  <a:schemeClr val="tx1">
                    <a:lumMod val="50000"/>
                    <a:lumOff val="50000"/>
                  </a:schemeClr>
                </a:solidFill>
                <a:latin typeface="Yu Gothic UI" panose="020B0500000000000000" pitchFamily="34" charset="-128"/>
                <a:ea typeface="Yu Gothic UI" panose="020B0500000000000000" pitchFamily="34" charset="-128"/>
              </a:rPr>
              <a:t>Example</a:t>
            </a:r>
            <a:r>
              <a:rPr lang="de-AT" i="1" dirty="0">
                <a:solidFill>
                  <a:schemeClr val="tx1">
                    <a:lumMod val="50000"/>
                    <a:lumOff val="50000"/>
                  </a:schemeClr>
                </a:solidFill>
                <a:latin typeface="Yu Gothic UI" panose="020B0500000000000000" pitchFamily="34" charset="-128"/>
                <a:ea typeface="Yu Gothic UI" panose="020B0500000000000000" pitchFamily="34" charset="-128"/>
              </a:rPr>
              <a:t>: front </a:t>
            </a:r>
            <a:r>
              <a:rPr lang="de-AT" i="1" dirty="0" err="1">
                <a:solidFill>
                  <a:schemeClr val="tx1">
                    <a:lumMod val="50000"/>
                    <a:lumOff val="50000"/>
                  </a:schemeClr>
                </a:solidFill>
                <a:latin typeface="Yu Gothic UI" panose="020B0500000000000000" pitchFamily="34" charset="-128"/>
                <a:ea typeface="Yu Gothic UI" panose="020B0500000000000000" pitchFamily="34" charset="-128"/>
              </a:rPr>
              <a:t>moraine</a:t>
            </a:r>
            <a:endParaRPr lang="de-AT"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grpSp>
        <p:nvGrpSpPr>
          <p:cNvPr id="29" name="Group 28"/>
          <p:cNvGrpSpPr/>
          <p:nvPr/>
        </p:nvGrpSpPr>
        <p:grpSpPr>
          <a:xfrm>
            <a:off x="2280175" y="0"/>
            <a:ext cx="9911825" cy="4524880"/>
            <a:chOff x="2280175" y="0"/>
            <a:chExt cx="9911825" cy="4524880"/>
          </a:xfrm>
        </p:grpSpPr>
        <p:pic>
          <p:nvPicPr>
            <p:cNvPr id="24" name="Picture 23"/>
            <p:cNvPicPr>
              <a:picLocks noChangeAspect="1"/>
            </p:cNvPicPr>
            <p:nvPr/>
          </p:nvPicPr>
          <p:blipFill>
            <a:blip r:embed="rId5"/>
            <a:stretch>
              <a:fillRect/>
            </a:stretch>
          </p:blipFill>
          <p:spPr>
            <a:xfrm>
              <a:off x="5327902" y="2067643"/>
              <a:ext cx="620184" cy="562042"/>
            </a:xfrm>
            <a:prstGeom prst="rect">
              <a:avLst/>
            </a:prstGeom>
          </p:spPr>
        </p:pic>
        <p:cxnSp>
          <p:nvCxnSpPr>
            <p:cNvPr id="25" name="Straight Arrow Connector 24"/>
            <p:cNvCxnSpPr>
              <a:stCxn id="24" idx="3"/>
            </p:cNvCxnSpPr>
            <p:nvPr/>
          </p:nvCxnSpPr>
          <p:spPr>
            <a:xfrm>
              <a:off x="5948086" y="2348664"/>
              <a:ext cx="2263407" cy="196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6"/>
            <a:stretch>
              <a:fillRect/>
            </a:stretch>
          </p:blipFill>
          <p:spPr>
            <a:xfrm>
              <a:off x="2280175" y="2068062"/>
              <a:ext cx="2986133" cy="2456818"/>
            </a:xfrm>
            <a:prstGeom prst="rect">
              <a:avLst/>
            </a:prstGeom>
          </p:spPr>
        </p:pic>
        <p:pic>
          <p:nvPicPr>
            <p:cNvPr id="21" name="Picture 20"/>
            <p:cNvPicPr>
              <a:picLocks noChangeAspect="1"/>
            </p:cNvPicPr>
            <p:nvPr/>
          </p:nvPicPr>
          <p:blipFill>
            <a:blip r:embed="rId7"/>
            <a:stretch>
              <a:fillRect/>
            </a:stretch>
          </p:blipFill>
          <p:spPr>
            <a:xfrm>
              <a:off x="7286731" y="0"/>
              <a:ext cx="4905269" cy="2448215"/>
            </a:xfrm>
            <a:prstGeom prst="rect">
              <a:avLst/>
            </a:prstGeom>
          </p:spPr>
        </p:pic>
      </p:grpSp>
      <p:grpSp>
        <p:nvGrpSpPr>
          <p:cNvPr id="31" name="Group 30"/>
          <p:cNvGrpSpPr/>
          <p:nvPr/>
        </p:nvGrpSpPr>
        <p:grpSpPr>
          <a:xfrm>
            <a:off x="911678" y="4807391"/>
            <a:ext cx="7444671" cy="1335016"/>
            <a:chOff x="911678" y="4807391"/>
            <a:chExt cx="7444671" cy="1335016"/>
          </a:xfrm>
        </p:grpSpPr>
        <p:grpSp>
          <p:nvGrpSpPr>
            <p:cNvPr id="22" name="Group 21"/>
            <p:cNvGrpSpPr/>
            <p:nvPr/>
          </p:nvGrpSpPr>
          <p:grpSpPr>
            <a:xfrm>
              <a:off x="911678" y="5262958"/>
              <a:ext cx="4726316" cy="879449"/>
              <a:chOff x="425107" y="2026713"/>
              <a:chExt cx="4726316" cy="879449"/>
            </a:xfrm>
          </p:grpSpPr>
          <p:sp>
            <p:nvSpPr>
              <p:cNvPr id="26" name="Rounded Rectangle 25"/>
              <p:cNvSpPr/>
              <p:nvPr/>
            </p:nvSpPr>
            <p:spPr>
              <a:xfrm>
                <a:off x="425107" y="2026713"/>
                <a:ext cx="4726316" cy="879449"/>
              </a:xfrm>
              <a:prstGeom prst="roundRect">
                <a:avLst/>
              </a:prstGeom>
              <a:solidFill>
                <a:schemeClr val="bg1">
                  <a:alpha val="56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8" name="Rectangle 27"/>
              <p:cNvSpPr/>
              <p:nvPr/>
            </p:nvSpPr>
            <p:spPr>
              <a:xfrm>
                <a:off x="529162" y="2183383"/>
                <a:ext cx="4438769" cy="523220"/>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What is this line here?</a:t>
                </a:r>
              </a:p>
            </p:txBody>
          </p:sp>
        </p:grpSp>
        <p:sp>
          <p:nvSpPr>
            <p:cNvPr id="30" name="Freeform 29"/>
            <p:cNvSpPr/>
            <p:nvPr/>
          </p:nvSpPr>
          <p:spPr>
            <a:xfrm>
              <a:off x="5637994" y="4807391"/>
              <a:ext cx="2718355" cy="923454"/>
            </a:xfrm>
            <a:custGeom>
              <a:avLst/>
              <a:gdLst>
                <a:gd name="connsiteX0" fmla="*/ 0 w 2716040"/>
                <a:gd name="connsiteY0" fmla="*/ 995881 h 995881"/>
                <a:gd name="connsiteX1" fmla="*/ 1683944 w 2716040"/>
                <a:gd name="connsiteY1" fmla="*/ 470780 h 995881"/>
                <a:gd name="connsiteX2" fmla="*/ 2716040 w 2716040"/>
                <a:gd name="connsiteY2" fmla="*/ 0 h 995881"/>
              </a:gdLst>
              <a:ahLst/>
              <a:cxnLst>
                <a:cxn ang="0">
                  <a:pos x="connsiteX0" y="connsiteY0"/>
                </a:cxn>
                <a:cxn ang="0">
                  <a:pos x="connsiteX1" y="connsiteY1"/>
                </a:cxn>
                <a:cxn ang="0">
                  <a:pos x="connsiteX2" y="connsiteY2"/>
                </a:cxn>
              </a:cxnLst>
              <a:rect l="l" t="t" r="r" b="b"/>
              <a:pathLst>
                <a:path w="2716040" h="995881">
                  <a:moveTo>
                    <a:pt x="0" y="995881"/>
                  </a:moveTo>
                  <a:cubicBezTo>
                    <a:pt x="615635" y="816320"/>
                    <a:pt x="1231271" y="636760"/>
                    <a:pt x="1683944" y="470780"/>
                  </a:cubicBezTo>
                  <a:cubicBezTo>
                    <a:pt x="2136617" y="304800"/>
                    <a:pt x="2557604" y="161453"/>
                    <a:pt x="271604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406487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How to represent topography? </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4" y="1425066"/>
            <a:ext cx="11585896" cy="45756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Digital elevation model (DEM) </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Digital terrain model (DTM) </a:t>
            </a:r>
          </a:p>
          <a:p>
            <a:pPr marL="542925" indent="-542925">
              <a:lnSpc>
                <a:spcPct val="2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Digital surface model (DSM) </a:t>
            </a:r>
          </a:p>
          <a:p>
            <a:pPr marL="0" indent="0">
              <a:lnSpc>
                <a:spcPct val="200000"/>
              </a:lnSpc>
              <a:spcBef>
                <a:spcPts val="0"/>
              </a:spcBef>
              <a:buClr>
                <a:srgbClr val="1F7F79"/>
              </a:buClr>
              <a:buNone/>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 		</a:t>
            </a:r>
            <a:r>
              <a:rPr lang="en-US" altLang="nb-NO" sz="3200" dirty="0">
                <a:latin typeface="Yu Gothic UI" panose="020B0500000000000000" pitchFamily="34" charset="-128"/>
                <a:ea typeface="Yu Gothic UI" panose="020B0500000000000000" pitchFamily="34" charset="-128"/>
                <a:cs typeface="Segoe UI" panose="020B0502040204020203" pitchFamily="34" charset="0"/>
              </a:rPr>
              <a:t>… what does these terms mean? </a:t>
            </a:r>
            <a:endParaRPr lang="en-US" altLang="nb-NO" dirty="0">
              <a:latin typeface="Yu Gothic UI" panose="020B0500000000000000" pitchFamily="34" charset="-128"/>
              <a:ea typeface="Yu Gothic UI" panose="020B0500000000000000" pitchFamily="34" charset="-128"/>
              <a:cs typeface="Segoe UI" panose="020B0502040204020203" pitchFamily="34" charset="0"/>
            </a:endParaRPr>
          </a:p>
          <a:p>
            <a:pPr marL="542925" lvl="1" indent="0" algn="just">
              <a:lnSpc>
                <a:spcPct val="200000"/>
              </a:lnSpc>
              <a:buNone/>
            </a:pPr>
            <a:endParaRPr lang="en-US" altLang="nb-NO" sz="2000" dirty="0">
              <a:latin typeface="Yu Gothic UI" panose="020B0500000000000000" pitchFamily="34" charset="-128"/>
              <a:ea typeface="Yu Gothic UI" panose="020B0500000000000000" pitchFamily="34" charset="-128"/>
              <a:cs typeface="Segoe UI" panose="020B0502040204020203" pitchFamily="34" charset="0"/>
            </a:endParaRPr>
          </a:p>
        </p:txBody>
      </p:sp>
    </p:spTree>
    <p:extLst>
      <p:ext uri="{BB962C8B-B14F-4D97-AF65-F5344CB8AC3E}">
        <p14:creationId xmlns:p14="http://schemas.microsoft.com/office/powerpoint/2010/main" val="39318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010230" y="1700730"/>
            <a:ext cx="6117873" cy="4241549"/>
          </a:xfrm>
          <a:prstGeom prst="rect">
            <a:avLst/>
          </a:prstGeom>
        </p:spPr>
      </p:pic>
      <p:pic>
        <p:nvPicPr>
          <p:cNvPr id="5" name="Picture 4"/>
          <p:cNvPicPr>
            <a:picLocks noChangeAspect="1"/>
          </p:cNvPicPr>
          <p:nvPr/>
        </p:nvPicPr>
        <p:blipFill>
          <a:blip r:embed="rId4"/>
          <a:stretch>
            <a:fillRect/>
          </a:stretch>
        </p:blipFill>
        <p:spPr>
          <a:xfrm>
            <a:off x="9031617" y="5012630"/>
            <a:ext cx="3038899" cy="857370"/>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Hillshade visualization</a:t>
            </a:r>
          </a:p>
        </p:txBody>
      </p:sp>
      <p:sp>
        <p:nvSpPr>
          <p:cNvPr id="9" name="Rectangle 8"/>
          <p:cNvSpPr/>
          <p:nvPr/>
        </p:nvSpPr>
        <p:spPr>
          <a:xfrm>
            <a:off x="8492460" y="5957741"/>
            <a:ext cx="4562769" cy="369332"/>
          </a:xfrm>
          <a:prstGeom prst="rect">
            <a:avLst/>
          </a:prstGeom>
        </p:spPr>
        <p:txBody>
          <a:bodyPr wrap="square">
            <a:spAutoFit/>
          </a:bodyPr>
          <a:lstStyle/>
          <a:p>
            <a:pPr algn="ctr"/>
            <a:r>
              <a:rPr lang="de-AT" i="1" dirty="0" err="1">
                <a:solidFill>
                  <a:schemeClr val="tx1">
                    <a:lumMod val="50000"/>
                    <a:lumOff val="50000"/>
                  </a:schemeClr>
                </a:solidFill>
                <a:latin typeface="Yu Gothic UI" panose="020B0500000000000000" pitchFamily="34" charset="-128"/>
                <a:ea typeface="Yu Gothic UI" panose="020B0500000000000000" pitchFamily="34" charset="-128"/>
              </a:rPr>
              <a:t>Example</a:t>
            </a:r>
            <a:r>
              <a:rPr lang="de-AT" i="1" dirty="0">
                <a:solidFill>
                  <a:schemeClr val="tx1">
                    <a:lumMod val="50000"/>
                    <a:lumOff val="50000"/>
                  </a:schemeClr>
                </a:solidFill>
                <a:latin typeface="Yu Gothic UI" panose="020B0500000000000000" pitchFamily="34" charset="-128"/>
                <a:ea typeface="Yu Gothic UI" panose="020B0500000000000000" pitchFamily="34" charset="-128"/>
              </a:rPr>
              <a:t>: front </a:t>
            </a:r>
            <a:r>
              <a:rPr lang="de-AT" i="1" dirty="0" err="1">
                <a:solidFill>
                  <a:schemeClr val="tx1">
                    <a:lumMod val="50000"/>
                    <a:lumOff val="50000"/>
                  </a:schemeClr>
                </a:solidFill>
                <a:latin typeface="Yu Gothic UI" panose="020B0500000000000000" pitchFamily="34" charset="-128"/>
                <a:ea typeface="Yu Gothic UI" panose="020B0500000000000000" pitchFamily="34" charset="-128"/>
              </a:rPr>
              <a:t>moraine</a:t>
            </a:r>
            <a:endParaRPr lang="de-AT" i="1" dirty="0">
              <a:solidFill>
                <a:schemeClr val="tx1">
                  <a:lumMod val="50000"/>
                  <a:lumOff val="50000"/>
                </a:schemeClr>
              </a:solidFill>
              <a:latin typeface="Yu Gothic UI" panose="020B0500000000000000" pitchFamily="34" charset="-128"/>
              <a:ea typeface="Yu Gothic UI" panose="020B0500000000000000" pitchFamily="34" charset="-128"/>
            </a:endParaRPr>
          </a:p>
        </p:txBody>
      </p:sp>
      <p:sp>
        <p:nvSpPr>
          <p:cNvPr id="16" name="Rectangle 15"/>
          <p:cNvSpPr/>
          <p:nvPr/>
        </p:nvSpPr>
        <p:spPr>
          <a:xfrm>
            <a:off x="1138738" y="2010909"/>
            <a:ext cx="4809898" cy="3170099"/>
          </a:xfrm>
          <a:prstGeom prst="rect">
            <a:avLst/>
          </a:prstGeom>
        </p:spPr>
        <p:txBody>
          <a:bodyPr wrap="square">
            <a:spAutoFit/>
          </a:bodyPr>
          <a:lstStyle/>
          <a:p>
            <a:r>
              <a:rPr lang="en-US" sz="2400" dirty="0">
                <a:latin typeface="Yu Gothic UI" panose="020B0500000000000000" pitchFamily="34" charset="-128"/>
                <a:ea typeface="Yu Gothic UI" panose="020B0500000000000000" pitchFamily="34" charset="-128"/>
              </a:rPr>
              <a:t>Hillshade is a very useful tool to detect error, noise and artefact in your elevation row data (point cloud) and therefore in the DEM</a:t>
            </a:r>
          </a:p>
          <a:p>
            <a:endParaRPr lang="en-US" sz="2400" dirty="0">
              <a:latin typeface="Yu Gothic UI" panose="020B0500000000000000" pitchFamily="34" charset="-128"/>
              <a:ea typeface="Yu Gothic UI" panose="020B0500000000000000" pitchFamily="34" charset="-128"/>
            </a:endParaRPr>
          </a:p>
          <a:p>
            <a:r>
              <a:rPr lang="en-US" sz="2000" i="1" dirty="0">
                <a:latin typeface="Yu Gothic UI" panose="020B0500000000000000" pitchFamily="34" charset="-128"/>
                <a:ea typeface="Yu Gothic UI" panose="020B0500000000000000" pitchFamily="34" charset="-128"/>
              </a:rPr>
              <a:t>The elevation data was collected with an UAV in two different days. This line is an offset in the point cloud generated from the UAV</a:t>
            </a:r>
            <a:endParaRPr lang="en-GB" sz="2000" i="1" dirty="0">
              <a:latin typeface="Yu Gothic UI" panose="020B0500000000000000" pitchFamily="34" charset="-128"/>
              <a:ea typeface="Yu Gothic UI" panose="020B0500000000000000" pitchFamily="34" charset="-128"/>
            </a:endParaRPr>
          </a:p>
        </p:txBody>
      </p:sp>
      <p:sp>
        <p:nvSpPr>
          <p:cNvPr id="19" name="Freeform 18"/>
          <p:cNvSpPr/>
          <p:nvPr/>
        </p:nvSpPr>
        <p:spPr>
          <a:xfrm flipV="1">
            <a:off x="5821378" y="4409038"/>
            <a:ext cx="2534971" cy="398353"/>
          </a:xfrm>
          <a:custGeom>
            <a:avLst/>
            <a:gdLst>
              <a:gd name="connsiteX0" fmla="*/ 0 w 2716040"/>
              <a:gd name="connsiteY0" fmla="*/ 995881 h 995881"/>
              <a:gd name="connsiteX1" fmla="*/ 1683944 w 2716040"/>
              <a:gd name="connsiteY1" fmla="*/ 470780 h 995881"/>
              <a:gd name="connsiteX2" fmla="*/ 2716040 w 2716040"/>
              <a:gd name="connsiteY2" fmla="*/ 0 h 995881"/>
            </a:gdLst>
            <a:ahLst/>
            <a:cxnLst>
              <a:cxn ang="0">
                <a:pos x="connsiteX0" y="connsiteY0"/>
              </a:cxn>
              <a:cxn ang="0">
                <a:pos x="connsiteX1" y="connsiteY1"/>
              </a:cxn>
              <a:cxn ang="0">
                <a:pos x="connsiteX2" y="connsiteY2"/>
              </a:cxn>
            </a:cxnLst>
            <a:rect l="l" t="t" r="r" b="b"/>
            <a:pathLst>
              <a:path w="2716040" h="995881">
                <a:moveTo>
                  <a:pt x="0" y="995881"/>
                </a:moveTo>
                <a:cubicBezTo>
                  <a:pt x="615635" y="816320"/>
                  <a:pt x="1231271" y="636760"/>
                  <a:pt x="1683944" y="470780"/>
                </a:cubicBezTo>
                <a:cubicBezTo>
                  <a:pt x="2136617" y="304800"/>
                  <a:pt x="2557604" y="161453"/>
                  <a:pt x="2716040"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2" name="Picture 1"/>
          <p:cNvPicPr>
            <a:picLocks noChangeAspect="1"/>
          </p:cNvPicPr>
          <p:nvPr/>
        </p:nvPicPr>
        <p:blipFill>
          <a:blip r:embed="rId5"/>
          <a:stretch>
            <a:fillRect/>
          </a:stretch>
        </p:blipFill>
        <p:spPr>
          <a:xfrm>
            <a:off x="9399046" y="107393"/>
            <a:ext cx="2729057" cy="1521058"/>
          </a:xfrm>
          <a:prstGeom prst="rect">
            <a:avLst/>
          </a:prstGeom>
        </p:spPr>
      </p:pic>
      <p:sp>
        <p:nvSpPr>
          <p:cNvPr id="3" name="Rectangle 2"/>
          <p:cNvSpPr/>
          <p:nvPr/>
        </p:nvSpPr>
        <p:spPr>
          <a:xfrm>
            <a:off x="9333854" y="1320674"/>
            <a:ext cx="1896673" cy="307777"/>
          </a:xfrm>
          <a:prstGeom prst="rect">
            <a:avLst/>
          </a:prstGeom>
        </p:spPr>
        <p:txBody>
          <a:bodyPr wrap="none">
            <a:spAutoFit/>
          </a:bodyPr>
          <a:lstStyle/>
          <a:p>
            <a:r>
              <a:rPr lang="en-US" sz="1400" i="1" dirty="0">
                <a:solidFill>
                  <a:schemeClr val="tx1">
                    <a:lumMod val="50000"/>
                    <a:lumOff val="50000"/>
                  </a:schemeClr>
                </a:solidFill>
                <a:latin typeface="Yu Gothic UI" panose="020B0500000000000000" pitchFamily="34" charset="-128"/>
                <a:ea typeface="Yu Gothic UI" panose="020B0500000000000000" pitchFamily="34" charset="-128"/>
              </a:rPr>
              <a:t>UAV, Phantom </a:t>
            </a:r>
            <a:r>
              <a:rPr lang="en-US" sz="1400" i="1" dirty="0" err="1">
                <a:solidFill>
                  <a:schemeClr val="tx1">
                    <a:lumMod val="50000"/>
                    <a:lumOff val="50000"/>
                  </a:schemeClr>
                </a:solidFill>
                <a:latin typeface="Yu Gothic UI" panose="020B0500000000000000" pitchFamily="34" charset="-128"/>
                <a:ea typeface="Yu Gothic UI" panose="020B0500000000000000" pitchFamily="34" charset="-128"/>
              </a:rPr>
              <a:t>ProDJI</a:t>
            </a:r>
            <a:endParaRPr lang="nb-NO" sz="1400" dirty="0">
              <a:solidFill>
                <a:schemeClr val="tx1">
                  <a:lumMod val="50000"/>
                  <a:lumOff val="50000"/>
                </a:schemeClr>
              </a:solidFill>
            </a:endParaRPr>
          </a:p>
        </p:txBody>
      </p:sp>
      <p:sp>
        <p:nvSpPr>
          <p:cNvPr id="7" name="TextBox 6">
            <a:extLst>
              <a:ext uri="{FF2B5EF4-FFF2-40B4-BE49-F238E27FC236}">
                <a16:creationId xmlns:a16="http://schemas.microsoft.com/office/drawing/2014/main" id="{11DC9B41-97D9-49A5-AE72-6D8C110A1EBE}"/>
              </a:ext>
            </a:extLst>
          </p:cNvPr>
          <p:cNvSpPr txBox="1"/>
          <p:nvPr/>
        </p:nvSpPr>
        <p:spPr>
          <a:xfrm>
            <a:off x="6177280" y="317632"/>
            <a:ext cx="300736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Because this drone was never meant for surveying and creates poor data.</a:t>
            </a:r>
            <a:endParaRPr lang="nb-NO" dirty="0"/>
          </a:p>
        </p:txBody>
      </p:sp>
    </p:spTree>
    <p:extLst>
      <p:ext uri="{BB962C8B-B14F-4D97-AF65-F5344CB8AC3E}">
        <p14:creationId xmlns:p14="http://schemas.microsoft.com/office/powerpoint/2010/main" val="196976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Hillshade visualization</a:t>
            </a:r>
          </a:p>
        </p:txBody>
      </p:sp>
      <p:pic>
        <p:nvPicPr>
          <p:cNvPr id="8" name="Picture 7">
            <a:extLst>
              <a:ext uri="{FF2B5EF4-FFF2-40B4-BE49-F238E27FC236}">
                <a16:creationId xmlns:a16="http://schemas.microsoft.com/office/drawing/2014/main" id="{4BFB9790-A3C1-34CC-D5DD-F81A76B90FA7}"/>
              </a:ext>
            </a:extLst>
          </p:cNvPr>
          <p:cNvPicPr>
            <a:picLocks noChangeAspect="1"/>
          </p:cNvPicPr>
          <p:nvPr/>
        </p:nvPicPr>
        <p:blipFill>
          <a:blip r:embed="rId3"/>
          <a:stretch>
            <a:fillRect/>
          </a:stretch>
        </p:blipFill>
        <p:spPr>
          <a:xfrm>
            <a:off x="3780547" y="44621"/>
            <a:ext cx="4630906" cy="6816449"/>
          </a:xfrm>
          <a:prstGeom prst="rect">
            <a:avLst/>
          </a:prstGeom>
        </p:spPr>
      </p:pic>
      <p:sp>
        <p:nvSpPr>
          <p:cNvPr id="10" name="Rectangle 9">
            <a:extLst>
              <a:ext uri="{FF2B5EF4-FFF2-40B4-BE49-F238E27FC236}">
                <a16:creationId xmlns:a16="http://schemas.microsoft.com/office/drawing/2014/main" id="{7532ABAA-1C33-750C-0D8F-5392766BDF38}"/>
              </a:ext>
            </a:extLst>
          </p:cNvPr>
          <p:cNvSpPr/>
          <p:nvPr/>
        </p:nvSpPr>
        <p:spPr>
          <a:xfrm>
            <a:off x="8411453" y="6086337"/>
            <a:ext cx="2535030" cy="261610"/>
          </a:xfrm>
          <a:prstGeom prst="rect">
            <a:avLst/>
          </a:prstGeom>
        </p:spPr>
        <p:txBody>
          <a:bodyPr wrap="square">
            <a:spAutoFit/>
          </a:bodyPr>
          <a:lstStyle/>
          <a:p>
            <a:r>
              <a:rPr lang="nb-NO" sz="1050" i="1" dirty="0">
                <a:solidFill>
                  <a:schemeClr val="tx1">
                    <a:lumMod val="65000"/>
                    <a:lumOff val="35000"/>
                  </a:schemeClr>
                </a:solidFill>
                <a:latin typeface="Yu Gothic UI" panose="020B0500000000000000" pitchFamily="34" charset="-128"/>
                <a:ea typeface="Yu Gothic UI" panose="020B0500000000000000" pitchFamily="34" charset="-128"/>
              </a:rPr>
              <a:t>Bernhardson 2018</a:t>
            </a:r>
          </a:p>
        </p:txBody>
      </p:sp>
    </p:spTree>
    <p:extLst>
      <p:ext uri="{BB962C8B-B14F-4D97-AF65-F5344CB8AC3E}">
        <p14:creationId xmlns:p14="http://schemas.microsoft.com/office/powerpoint/2010/main" val="783610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153471"/>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Example: </a:t>
            </a:r>
            <a:r>
              <a:rPr lang="en-US" altLang="nb-NO" b="1" dirty="0" err="1">
                <a:solidFill>
                  <a:srgbClr val="FF0000"/>
                </a:solidFill>
                <a:latin typeface="Yu Gothic UI" panose="020B0500000000000000" pitchFamily="34" charset="-128"/>
                <a:ea typeface="Yu Gothic UI" panose="020B0500000000000000" pitchFamily="34" charset="-128"/>
                <a:cs typeface="Segoe UI" panose="020B0502040204020203" pitchFamily="34" charset="0"/>
              </a:rPr>
              <a:t>bilobate</a:t>
            </a: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 active rock glacier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52" y="2189083"/>
            <a:ext cx="3305330" cy="4669010"/>
          </a:xfrm>
          <a:prstGeom prst="rect">
            <a:avLst/>
          </a:prstGeom>
        </p:spPr>
      </p:pic>
      <p:grpSp>
        <p:nvGrpSpPr>
          <p:cNvPr id="2" name="Group 1"/>
          <p:cNvGrpSpPr/>
          <p:nvPr/>
        </p:nvGrpSpPr>
        <p:grpSpPr>
          <a:xfrm>
            <a:off x="4133488" y="1587406"/>
            <a:ext cx="4294473" cy="5270594"/>
            <a:chOff x="4133488" y="1587406"/>
            <a:chExt cx="4294473" cy="5270594"/>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3485" y="2189079"/>
              <a:ext cx="3305267" cy="4668921"/>
            </a:xfrm>
            <a:prstGeom prst="rect">
              <a:avLst/>
            </a:prstGeom>
          </p:spPr>
        </p:pic>
        <p:sp>
          <p:nvSpPr>
            <p:cNvPr id="13" name="Rectangle 12"/>
            <p:cNvSpPr/>
            <p:nvPr/>
          </p:nvSpPr>
          <p:spPr>
            <a:xfrm>
              <a:off x="4133488" y="1587406"/>
              <a:ext cx="4294473" cy="923330"/>
            </a:xfrm>
            <a:prstGeom prst="rect">
              <a:avLst/>
            </a:prstGeom>
          </p:spPr>
          <p:txBody>
            <a:bodyPr wrap="square">
              <a:spAutoFit/>
            </a:bodyPr>
            <a:lstStyle/>
            <a:p>
              <a:pPr algn="ctr"/>
              <a:r>
                <a:rPr lang="en-GB" b="1" dirty="0">
                  <a:solidFill>
                    <a:schemeClr val="tx1">
                      <a:lumMod val="50000"/>
                      <a:lumOff val="50000"/>
                    </a:schemeClr>
                  </a:solidFill>
                  <a:latin typeface="Yu Gothic UI" panose="020B0500000000000000" pitchFamily="34" charset="-128"/>
                  <a:ea typeface="Yu Gothic UI" panose="020B0500000000000000" pitchFamily="34" charset="-128"/>
                </a:rPr>
                <a:t>Contour lines </a:t>
              </a:r>
              <a:r>
                <a:rPr lang="en-GB" dirty="0">
                  <a:solidFill>
                    <a:schemeClr val="tx1">
                      <a:lumMod val="50000"/>
                      <a:lumOff val="50000"/>
                    </a:schemeClr>
                  </a:solidFill>
                  <a:latin typeface="Yu Gothic UI" panose="020B0500000000000000" pitchFamily="34" charset="-128"/>
                  <a:ea typeface="Yu Gothic UI" panose="020B0500000000000000" pitchFamily="34" charset="-128"/>
                </a:rPr>
                <a:t>for visualizing the spatial distribution of elevations in the DEM </a:t>
              </a:r>
            </a:p>
            <a:p>
              <a:pPr algn="ctr"/>
              <a:endParaRPr lang="en-GB" dirty="0">
                <a:solidFill>
                  <a:schemeClr val="tx1">
                    <a:lumMod val="50000"/>
                    <a:lumOff val="50000"/>
                  </a:schemeClr>
                </a:solidFill>
                <a:latin typeface="Yu Gothic UI" panose="020B0500000000000000" pitchFamily="34" charset="-128"/>
                <a:ea typeface="Yu Gothic UI" panose="020B0500000000000000" pitchFamily="34" charset="-128"/>
              </a:endParaRPr>
            </a:p>
          </p:txBody>
        </p:sp>
      </p:grpSp>
      <p:sp>
        <p:nvSpPr>
          <p:cNvPr id="14" name="Rectangle 13"/>
          <p:cNvSpPr/>
          <p:nvPr/>
        </p:nvSpPr>
        <p:spPr>
          <a:xfrm>
            <a:off x="703775" y="1750052"/>
            <a:ext cx="2979653" cy="369332"/>
          </a:xfrm>
          <a:prstGeom prst="rect">
            <a:avLst/>
          </a:prstGeom>
        </p:spPr>
        <p:txBody>
          <a:bodyPr wrap="square">
            <a:spAutoFit/>
          </a:bodyPr>
          <a:lstStyle/>
          <a:p>
            <a:pPr algn="ctr"/>
            <a:r>
              <a:rPr lang="en-GB" b="1" dirty="0">
                <a:solidFill>
                  <a:schemeClr val="tx1">
                    <a:lumMod val="50000"/>
                    <a:lumOff val="50000"/>
                  </a:schemeClr>
                </a:solidFill>
                <a:latin typeface="Yu Gothic UI" panose="020B0500000000000000" pitchFamily="34" charset="-128"/>
                <a:ea typeface="Yu Gothic UI" panose="020B0500000000000000" pitchFamily="34" charset="-128"/>
              </a:rPr>
              <a:t>DEM (grid) </a:t>
            </a:r>
            <a:r>
              <a:rPr lang="en-GB" dirty="0">
                <a:solidFill>
                  <a:schemeClr val="tx1">
                    <a:lumMod val="50000"/>
                    <a:lumOff val="50000"/>
                  </a:schemeClr>
                </a:solidFill>
                <a:latin typeface="Yu Gothic UI" panose="020B0500000000000000" pitchFamily="34" charset="-128"/>
                <a:ea typeface="Yu Gothic UI" panose="020B0500000000000000" pitchFamily="34" charset="-128"/>
              </a:rPr>
              <a:t>for analysis </a:t>
            </a:r>
          </a:p>
        </p:txBody>
      </p:sp>
      <p:grpSp>
        <p:nvGrpSpPr>
          <p:cNvPr id="3" name="Group 2"/>
          <p:cNvGrpSpPr/>
          <p:nvPr/>
        </p:nvGrpSpPr>
        <p:grpSpPr>
          <a:xfrm>
            <a:off x="7977901" y="1549062"/>
            <a:ext cx="4294473" cy="5309031"/>
            <a:chOff x="7977901" y="1549062"/>
            <a:chExt cx="4294473" cy="5309031"/>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7961" y="2189083"/>
              <a:ext cx="3305330" cy="4669010"/>
            </a:xfrm>
            <a:prstGeom prst="rect">
              <a:avLst/>
            </a:prstGeom>
          </p:spPr>
        </p:pic>
        <p:sp>
          <p:nvSpPr>
            <p:cNvPr id="15" name="Rectangle 14"/>
            <p:cNvSpPr/>
            <p:nvPr/>
          </p:nvSpPr>
          <p:spPr>
            <a:xfrm>
              <a:off x="7977901" y="1549062"/>
              <a:ext cx="4294473" cy="646331"/>
            </a:xfrm>
            <a:prstGeom prst="rect">
              <a:avLst/>
            </a:prstGeom>
          </p:spPr>
          <p:txBody>
            <a:bodyPr wrap="square">
              <a:spAutoFit/>
            </a:bodyPr>
            <a:lstStyle/>
            <a:p>
              <a:pPr algn="ctr"/>
              <a:r>
                <a:rPr lang="en-GB" b="1" dirty="0">
                  <a:solidFill>
                    <a:schemeClr val="tx1">
                      <a:lumMod val="50000"/>
                      <a:lumOff val="50000"/>
                    </a:schemeClr>
                  </a:solidFill>
                  <a:latin typeface="Yu Gothic UI" panose="020B0500000000000000" pitchFamily="34" charset="-128"/>
                  <a:ea typeface="Yu Gothic UI" panose="020B0500000000000000" pitchFamily="34" charset="-128"/>
                </a:rPr>
                <a:t>Hillshade DEM </a:t>
              </a:r>
              <a:r>
                <a:rPr lang="en-GB" dirty="0">
                  <a:solidFill>
                    <a:schemeClr val="tx1">
                      <a:lumMod val="50000"/>
                      <a:lumOff val="50000"/>
                    </a:schemeClr>
                  </a:solidFill>
                  <a:latin typeface="Yu Gothic UI" panose="020B0500000000000000" pitchFamily="34" charset="-128"/>
                  <a:ea typeface="Yu Gothic UI" panose="020B0500000000000000" pitchFamily="34" charset="-128"/>
                </a:rPr>
                <a:t>for visualizing the topography</a:t>
              </a:r>
            </a:p>
          </p:txBody>
        </p:sp>
      </p:grpSp>
    </p:spTree>
    <p:extLst>
      <p:ext uri="{BB962C8B-B14F-4D97-AF65-F5344CB8AC3E}">
        <p14:creationId xmlns:p14="http://schemas.microsoft.com/office/powerpoint/2010/main" val="426105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Shaded relief or hillshade </a:t>
            </a:r>
          </a:p>
        </p:txBody>
      </p:sp>
      <p:sp>
        <p:nvSpPr>
          <p:cNvPr id="4" name="Rectangle 3"/>
          <p:cNvSpPr/>
          <p:nvPr/>
        </p:nvSpPr>
        <p:spPr>
          <a:xfrm>
            <a:off x="606104" y="1945749"/>
            <a:ext cx="5661346" cy="1277273"/>
          </a:xfrm>
          <a:prstGeom prst="rect">
            <a:avLst/>
          </a:prstGeom>
        </p:spPr>
        <p:txBody>
          <a:bodyPr wrap="square">
            <a:spAutoFit/>
          </a:bodyPr>
          <a:lstStyle/>
          <a:p>
            <a:pPr marL="622300" lvl="2">
              <a:lnSpc>
                <a:spcPct val="100000"/>
              </a:lnSpc>
              <a:spcBef>
                <a:spcPts val="0"/>
              </a:spcBef>
            </a:pPr>
            <a:r>
              <a:rPr lang="en-US" sz="2200" u="sng" dirty="0">
                <a:latin typeface="Yu Gothic UI" panose="020B0500000000000000" pitchFamily="34" charset="-128"/>
                <a:ea typeface="Yu Gothic UI" panose="020B0500000000000000" pitchFamily="34" charset="-128"/>
              </a:rPr>
              <a:t>Traditional hillshade: </a:t>
            </a:r>
          </a:p>
          <a:p>
            <a:pPr marL="622300" lvl="2">
              <a:lnSpc>
                <a:spcPct val="100000"/>
              </a:lnSpc>
              <a:spcBef>
                <a:spcPts val="0"/>
              </a:spcBef>
            </a:pPr>
            <a:r>
              <a:rPr lang="en-US" sz="2200" dirty="0" err="1">
                <a:latin typeface="Yu Gothic UI" panose="020B0500000000000000" pitchFamily="34" charset="-128"/>
                <a:ea typeface="Yu Gothic UI" panose="020B0500000000000000" pitchFamily="34" charset="-128"/>
              </a:rPr>
              <a:t>hillshade</a:t>
            </a:r>
            <a:r>
              <a:rPr lang="en-US" sz="2200" dirty="0">
                <a:latin typeface="Yu Gothic UI" panose="020B0500000000000000" pitchFamily="34" charset="-128"/>
                <a:ea typeface="Yu Gothic UI" panose="020B0500000000000000" pitchFamily="34" charset="-128"/>
              </a:rPr>
              <a:t>  illuminated from 315 deg azimuth - so only single source of light</a:t>
            </a:r>
          </a:p>
          <a:p>
            <a:pPr marL="622300" lvl="2">
              <a:lnSpc>
                <a:spcPct val="100000"/>
              </a:lnSpc>
              <a:spcBef>
                <a:spcPts val="0"/>
              </a:spcBef>
            </a:pPr>
            <a:endParaRPr lang="en-US" sz="1100" dirty="0">
              <a:latin typeface="Yu Gothic UI" panose="020B0500000000000000" pitchFamily="34" charset="-128"/>
              <a:ea typeface="Yu Gothic UI" panose="020B0500000000000000" pitchFamily="34" charset="-128"/>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906" y="3306650"/>
            <a:ext cx="4158837" cy="293198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841" y="3309820"/>
            <a:ext cx="4158838" cy="2927821"/>
          </a:xfrm>
          <a:prstGeom prst="rect">
            <a:avLst/>
          </a:prstGeom>
        </p:spPr>
      </p:pic>
      <p:sp>
        <p:nvSpPr>
          <p:cNvPr id="13" name="Rectangle 12"/>
          <p:cNvSpPr/>
          <p:nvPr/>
        </p:nvSpPr>
        <p:spPr>
          <a:xfrm>
            <a:off x="6162674" y="1907257"/>
            <a:ext cx="5850255" cy="1446550"/>
          </a:xfrm>
          <a:prstGeom prst="rect">
            <a:avLst/>
          </a:prstGeom>
        </p:spPr>
        <p:txBody>
          <a:bodyPr wrap="square">
            <a:spAutoFit/>
          </a:bodyPr>
          <a:lstStyle/>
          <a:p>
            <a:pPr marL="622300" lvl="2">
              <a:lnSpc>
                <a:spcPct val="100000"/>
              </a:lnSpc>
              <a:spcBef>
                <a:spcPts val="0"/>
              </a:spcBef>
            </a:pPr>
            <a:r>
              <a:rPr lang="en-US" sz="2200" u="sng" dirty="0">
                <a:latin typeface="Yu Gothic UI" panose="020B0500000000000000" pitchFamily="34" charset="-128"/>
                <a:ea typeface="Yu Gothic UI" panose="020B0500000000000000" pitchFamily="34" charset="-128"/>
              </a:rPr>
              <a:t>Multidirectional Hillshade: </a:t>
            </a:r>
          </a:p>
          <a:p>
            <a:pPr marL="622300" lvl="2">
              <a:lnSpc>
                <a:spcPct val="100000"/>
              </a:lnSpc>
              <a:spcBef>
                <a:spcPts val="0"/>
              </a:spcBef>
            </a:pPr>
            <a:r>
              <a:rPr lang="en-US" sz="2200" dirty="0">
                <a:latin typeface="Yu Gothic UI" panose="020B0500000000000000" pitchFamily="34" charset="-128"/>
                <a:ea typeface="Yu Gothic UI" panose="020B0500000000000000" pitchFamily="34" charset="-128"/>
              </a:rPr>
              <a:t>a combination of </a:t>
            </a:r>
            <a:r>
              <a:rPr lang="en-US" sz="2200" dirty="0" err="1">
                <a:latin typeface="Yu Gothic UI" panose="020B0500000000000000" pitchFamily="34" charset="-128"/>
                <a:ea typeface="Yu Gothic UI" panose="020B0500000000000000" pitchFamily="34" charset="-128"/>
              </a:rPr>
              <a:t>hillshades</a:t>
            </a:r>
            <a:r>
              <a:rPr lang="en-US" sz="2200" dirty="0">
                <a:latin typeface="Yu Gothic UI" panose="020B0500000000000000" pitchFamily="34" charset="-128"/>
                <a:ea typeface="Yu Gothic UI" panose="020B0500000000000000" pitchFamily="34" charset="-128"/>
              </a:rPr>
              <a:t> illuminated from 225, 270, 315, and 360 deg azimuth - 4 different sources of light</a:t>
            </a:r>
          </a:p>
        </p:txBody>
      </p:sp>
      <p:sp>
        <p:nvSpPr>
          <p:cNvPr id="17" name="Rectangle 16"/>
          <p:cNvSpPr/>
          <p:nvPr/>
        </p:nvSpPr>
        <p:spPr>
          <a:xfrm>
            <a:off x="10375477" y="6016290"/>
            <a:ext cx="1816523" cy="276999"/>
          </a:xfrm>
          <a:prstGeom prst="rect">
            <a:avLst/>
          </a:prstGeom>
        </p:spPr>
        <p:txBody>
          <a:bodyPr wrap="none">
            <a:spAutoFit/>
          </a:bodyPr>
          <a:lstStyle/>
          <a:p>
            <a:r>
              <a:rPr lang="nb-NO" sz="1200" i="1" dirty="0">
                <a:solidFill>
                  <a:schemeClr val="tx1">
                    <a:lumMod val="50000"/>
                    <a:lumOff val="50000"/>
                  </a:schemeClr>
                </a:solidFill>
                <a:latin typeface="Yu Gothic UI" panose="020B0500000000000000" pitchFamily="34" charset="-128"/>
                <a:ea typeface="Yu Gothic UI" panose="020B0500000000000000" pitchFamily="34" charset="-128"/>
              </a:rPr>
              <a:t>https://opengislab.com/</a:t>
            </a:r>
          </a:p>
        </p:txBody>
      </p:sp>
    </p:spTree>
    <p:extLst>
      <p:ext uri="{BB962C8B-B14F-4D97-AF65-F5344CB8AC3E}">
        <p14:creationId xmlns:p14="http://schemas.microsoft.com/office/powerpoint/2010/main" val="4559215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Shaded relief or hillshade </a:t>
            </a:r>
          </a:p>
        </p:txBody>
      </p:sp>
      <p:sp>
        <p:nvSpPr>
          <p:cNvPr id="4" name="Rectangle 3"/>
          <p:cNvSpPr/>
          <p:nvPr/>
        </p:nvSpPr>
        <p:spPr>
          <a:xfrm>
            <a:off x="606104" y="1945749"/>
            <a:ext cx="5332969" cy="769441"/>
          </a:xfrm>
          <a:prstGeom prst="rect">
            <a:avLst/>
          </a:prstGeom>
        </p:spPr>
        <p:txBody>
          <a:bodyPr wrap="square">
            <a:spAutoFit/>
          </a:bodyPr>
          <a:lstStyle/>
          <a:p>
            <a:pPr marL="622300" lvl="2">
              <a:lnSpc>
                <a:spcPct val="100000"/>
              </a:lnSpc>
              <a:spcBef>
                <a:spcPts val="0"/>
              </a:spcBef>
            </a:pPr>
            <a:r>
              <a:rPr lang="en-US" sz="2200" dirty="0">
                <a:latin typeface="Yu Gothic UI" panose="020B0500000000000000" pitchFamily="34" charset="-128"/>
                <a:ea typeface="Yu Gothic UI" panose="020B0500000000000000" pitchFamily="34" charset="-128"/>
              </a:rPr>
              <a:t>Multidirectional hillshade draped over the </a:t>
            </a:r>
            <a:r>
              <a:rPr lang="en-US" sz="2200" dirty="0" err="1">
                <a:latin typeface="Yu Gothic UI" panose="020B0500000000000000" pitchFamily="34" charset="-128"/>
                <a:ea typeface="Yu Gothic UI" panose="020B0500000000000000" pitchFamily="34" charset="-128"/>
              </a:rPr>
              <a:t>coloured</a:t>
            </a:r>
            <a:r>
              <a:rPr lang="en-US" sz="2200" dirty="0">
                <a:latin typeface="Yu Gothic UI" panose="020B0500000000000000" pitchFamily="34" charset="-128"/>
                <a:ea typeface="Yu Gothic UI" panose="020B0500000000000000" pitchFamily="34" charset="-128"/>
              </a:rPr>
              <a:t> DEM</a:t>
            </a:r>
          </a:p>
        </p:txBody>
      </p:sp>
      <p:sp>
        <p:nvSpPr>
          <p:cNvPr id="16" name="Rectangle 15"/>
          <p:cNvSpPr/>
          <p:nvPr/>
        </p:nvSpPr>
        <p:spPr>
          <a:xfrm>
            <a:off x="1313839" y="5838728"/>
            <a:ext cx="1816523" cy="276999"/>
          </a:xfrm>
          <a:prstGeom prst="rect">
            <a:avLst/>
          </a:prstGeom>
        </p:spPr>
        <p:txBody>
          <a:bodyPr wrap="none">
            <a:spAutoFit/>
          </a:bodyPr>
          <a:lstStyle/>
          <a:p>
            <a:r>
              <a:rPr lang="nb-NO" sz="1200" i="1" dirty="0">
                <a:solidFill>
                  <a:schemeClr val="tx1">
                    <a:lumMod val="50000"/>
                    <a:lumOff val="50000"/>
                  </a:schemeClr>
                </a:solidFill>
                <a:latin typeface="Yu Gothic UI" panose="020B0500000000000000" pitchFamily="34" charset="-128"/>
                <a:ea typeface="Yu Gothic UI" panose="020B0500000000000000" pitchFamily="34" charset="-128"/>
              </a:rPr>
              <a:t>https://opengislab.com/</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40" y="2917731"/>
            <a:ext cx="4302739" cy="2921558"/>
          </a:xfrm>
          <a:prstGeom prst="rect">
            <a:avLst/>
          </a:prstGeom>
        </p:spPr>
      </p:pic>
      <p:sp>
        <p:nvSpPr>
          <p:cNvPr id="2" name="Rectangle 1"/>
          <p:cNvSpPr/>
          <p:nvPr/>
        </p:nvSpPr>
        <p:spPr>
          <a:xfrm>
            <a:off x="6015321" y="2870072"/>
            <a:ext cx="5826611" cy="3816429"/>
          </a:xfrm>
          <a:prstGeom prst="rect">
            <a:avLst/>
          </a:prstGeom>
        </p:spPr>
        <p:txBody>
          <a:bodyPr wrap="square">
            <a:spAutoFit/>
          </a:bodyPr>
          <a:lstStyle/>
          <a:p>
            <a:pPr marL="342900" indent="-342900">
              <a:buFont typeface="Arial" panose="020B0604020202020204" pitchFamily="34" charset="0"/>
              <a:buChar char="•"/>
            </a:pPr>
            <a:r>
              <a:rPr lang="nb-NO" sz="2200" dirty="0" err="1">
                <a:latin typeface="Yu Gothic UI" panose="020B0500000000000000" pitchFamily="34" charset="-128"/>
                <a:ea typeface="Yu Gothic UI" panose="020B0500000000000000" pitchFamily="34" charset="-128"/>
              </a:rPr>
              <a:t>Hillshade</a:t>
            </a:r>
            <a:r>
              <a:rPr lang="nb-NO" sz="2200" dirty="0">
                <a:latin typeface="Yu Gothic UI" panose="020B0500000000000000" pitchFamily="34" charset="-128"/>
                <a:ea typeface="Yu Gothic UI" panose="020B0500000000000000" pitchFamily="34" charset="-128"/>
              </a:rPr>
              <a:t> is n</a:t>
            </a:r>
            <a:r>
              <a:rPr lang="en-US" sz="2200" dirty="0" err="1">
                <a:latin typeface="Yu Gothic UI" panose="020B0500000000000000" pitchFamily="34" charset="-128"/>
                <a:ea typeface="Yu Gothic UI" panose="020B0500000000000000" pitchFamily="34" charset="-128"/>
              </a:rPr>
              <a:t>ot</a:t>
            </a:r>
            <a:r>
              <a:rPr lang="en-US" sz="2200" dirty="0">
                <a:latin typeface="Yu Gothic UI" panose="020B0500000000000000" pitchFamily="34" charset="-128"/>
                <a:ea typeface="Yu Gothic UI" panose="020B0500000000000000" pitchFamily="34" charset="-128"/>
              </a:rPr>
              <a:t> very useful from an analytical point, but a great </a:t>
            </a:r>
            <a:r>
              <a:rPr lang="en-US" sz="2200" b="1" dirty="0">
                <a:latin typeface="Yu Gothic UI" panose="020B0500000000000000" pitchFamily="34" charset="-128"/>
                <a:ea typeface="Yu Gothic UI" panose="020B0500000000000000" pitchFamily="34" charset="-128"/>
              </a:rPr>
              <a:t>visualization tool</a:t>
            </a:r>
            <a:endParaRPr lang="nb-NO" sz="2200"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endParaRPr lang="nb-NO" sz="2200" dirty="0">
              <a:latin typeface="Yu Gothic UI" panose="020B0500000000000000" pitchFamily="34" charset="-128"/>
              <a:ea typeface="Yu Gothic UI" panose="020B0500000000000000" pitchFamily="34" charset="-128"/>
            </a:endParaRP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Often you display the hillshade in semi-transparent overlaid to a DEM. The </a:t>
            </a:r>
            <a:r>
              <a:rPr lang="en-US" sz="2200" dirty="0" err="1">
                <a:latin typeface="Yu Gothic UI" panose="020B0500000000000000" pitchFamily="34" charset="-128"/>
                <a:ea typeface="Yu Gothic UI" panose="020B0500000000000000" pitchFamily="34" charset="-128"/>
              </a:rPr>
              <a:t>colour</a:t>
            </a:r>
            <a:r>
              <a:rPr lang="en-US" sz="2200" dirty="0">
                <a:latin typeface="Yu Gothic UI" panose="020B0500000000000000" pitchFamily="34" charset="-128"/>
                <a:ea typeface="Yu Gothic UI" panose="020B0500000000000000" pitchFamily="34" charset="-128"/>
              </a:rPr>
              <a:t> is given by the DEM (stretched values of the elevation from the min to the max) and the hillshade highlight the topography.</a:t>
            </a:r>
            <a:endParaRPr lang="nb-NO" sz="2200" dirty="0">
              <a:latin typeface="Yu Gothic UI" panose="020B0500000000000000" pitchFamily="34" charset="-128"/>
              <a:ea typeface="Yu Gothic UI" panose="020B0500000000000000" pitchFamily="34" charset="-128"/>
            </a:endParaRPr>
          </a:p>
          <a:p>
            <a:endParaRPr lang="en-US" sz="22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2749894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Shaded relief or hillshade </a:t>
            </a:r>
          </a:p>
        </p:txBody>
      </p:sp>
      <p:sp>
        <p:nvSpPr>
          <p:cNvPr id="4" name="Rectangle 3"/>
          <p:cNvSpPr/>
          <p:nvPr/>
        </p:nvSpPr>
        <p:spPr>
          <a:xfrm>
            <a:off x="606104" y="1945749"/>
            <a:ext cx="5332969" cy="769441"/>
          </a:xfrm>
          <a:prstGeom prst="rect">
            <a:avLst/>
          </a:prstGeom>
        </p:spPr>
        <p:txBody>
          <a:bodyPr wrap="square">
            <a:spAutoFit/>
          </a:bodyPr>
          <a:lstStyle/>
          <a:p>
            <a:pPr marL="622300" lvl="2">
              <a:lnSpc>
                <a:spcPct val="100000"/>
              </a:lnSpc>
              <a:spcBef>
                <a:spcPts val="0"/>
              </a:spcBef>
            </a:pPr>
            <a:r>
              <a:rPr lang="en-US" sz="2200" dirty="0">
                <a:latin typeface="Yu Gothic UI" panose="020B0500000000000000" pitchFamily="34" charset="-128"/>
                <a:ea typeface="Yu Gothic UI" panose="020B0500000000000000" pitchFamily="34" charset="-128"/>
              </a:rPr>
              <a:t>Multidirectional hillshade draped over the </a:t>
            </a:r>
            <a:r>
              <a:rPr lang="en-US" sz="2200" dirty="0" err="1">
                <a:latin typeface="Yu Gothic UI" panose="020B0500000000000000" pitchFamily="34" charset="-128"/>
                <a:ea typeface="Yu Gothic UI" panose="020B0500000000000000" pitchFamily="34" charset="-128"/>
              </a:rPr>
              <a:t>coloured</a:t>
            </a:r>
            <a:r>
              <a:rPr lang="en-US" sz="2200" dirty="0">
                <a:latin typeface="Yu Gothic UI" panose="020B0500000000000000" pitchFamily="34" charset="-128"/>
                <a:ea typeface="Yu Gothic UI" panose="020B0500000000000000" pitchFamily="34" charset="-128"/>
              </a:rPr>
              <a:t> DEM</a:t>
            </a:r>
          </a:p>
        </p:txBody>
      </p:sp>
      <p:sp>
        <p:nvSpPr>
          <p:cNvPr id="16" name="Rectangle 15"/>
          <p:cNvSpPr/>
          <p:nvPr/>
        </p:nvSpPr>
        <p:spPr>
          <a:xfrm>
            <a:off x="1313839" y="5838728"/>
            <a:ext cx="1816523" cy="276999"/>
          </a:xfrm>
          <a:prstGeom prst="rect">
            <a:avLst/>
          </a:prstGeom>
        </p:spPr>
        <p:txBody>
          <a:bodyPr wrap="none">
            <a:spAutoFit/>
          </a:bodyPr>
          <a:lstStyle/>
          <a:p>
            <a:r>
              <a:rPr lang="nb-NO" sz="1200" i="1" dirty="0">
                <a:solidFill>
                  <a:schemeClr val="tx1">
                    <a:lumMod val="50000"/>
                    <a:lumOff val="50000"/>
                  </a:schemeClr>
                </a:solidFill>
                <a:latin typeface="Yu Gothic UI" panose="020B0500000000000000" pitchFamily="34" charset="-128"/>
                <a:ea typeface="Yu Gothic UI" panose="020B0500000000000000" pitchFamily="34" charset="-128"/>
              </a:rPr>
              <a:t>https://opengislab.com/</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40" y="2917731"/>
            <a:ext cx="4302739" cy="2921558"/>
          </a:xfrm>
          <a:prstGeom prst="rect">
            <a:avLst/>
          </a:prstGeom>
        </p:spPr>
      </p:pic>
      <p:sp>
        <p:nvSpPr>
          <p:cNvPr id="2" name="Rectangle 1"/>
          <p:cNvSpPr/>
          <p:nvPr/>
        </p:nvSpPr>
        <p:spPr>
          <a:xfrm>
            <a:off x="6015321" y="2870072"/>
            <a:ext cx="5826611" cy="1446550"/>
          </a:xfrm>
          <a:prstGeom prst="rect">
            <a:avLst/>
          </a:prstGeom>
        </p:spPr>
        <p:txBody>
          <a:bodyPr wrap="square">
            <a:spAutoFit/>
          </a:bodyPr>
          <a:lstStyle/>
          <a:p>
            <a:pPr marL="342900" indent="-342900">
              <a:buFont typeface="Arial" panose="020B0604020202020204" pitchFamily="34" charset="0"/>
              <a:buChar char="•"/>
            </a:pPr>
            <a:r>
              <a:rPr lang="nb-NO" sz="2200" dirty="0" err="1">
                <a:solidFill>
                  <a:schemeClr val="tx1">
                    <a:lumMod val="50000"/>
                    <a:lumOff val="50000"/>
                  </a:schemeClr>
                </a:solidFill>
                <a:latin typeface="Yu Gothic UI" panose="020B0500000000000000" pitchFamily="34" charset="-128"/>
                <a:ea typeface="Yu Gothic UI" panose="020B0500000000000000" pitchFamily="34" charset="-128"/>
              </a:rPr>
              <a:t>Hillshade</a:t>
            </a:r>
            <a:r>
              <a:rPr lang="nb-NO" sz="2200" dirty="0">
                <a:solidFill>
                  <a:schemeClr val="tx1">
                    <a:lumMod val="50000"/>
                    <a:lumOff val="50000"/>
                  </a:schemeClr>
                </a:solidFill>
                <a:latin typeface="Yu Gothic UI" panose="020B0500000000000000" pitchFamily="34" charset="-128"/>
                <a:ea typeface="Yu Gothic UI" panose="020B0500000000000000" pitchFamily="34" charset="-128"/>
              </a:rPr>
              <a:t> is n</a:t>
            </a:r>
            <a:r>
              <a:rPr lang="en-US" sz="2200" dirty="0" err="1">
                <a:solidFill>
                  <a:schemeClr val="tx1">
                    <a:lumMod val="50000"/>
                    <a:lumOff val="50000"/>
                  </a:schemeClr>
                </a:solidFill>
                <a:latin typeface="Yu Gothic UI" panose="020B0500000000000000" pitchFamily="34" charset="-128"/>
                <a:ea typeface="Yu Gothic UI" panose="020B0500000000000000" pitchFamily="34" charset="-128"/>
              </a:rPr>
              <a:t>ot</a:t>
            </a:r>
            <a:r>
              <a:rPr lang="en-US" sz="2200" dirty="0">
                <a:solidFill>
                  <a:schemeClr val="tx1">
                    <a:lumMod val="50000"/>
                    <a:lumOff val="50000"/>
                  </a:schemeClr>
                </a:solidFill>
                <a:latin typeface="Yu Gothic UI" panose="020B0500000000000000" pitchFamily="34" charset="-128"/>
                <a:ea typeface="Yu Gothic UI" panose="020B0500000000000000" pitchFamily="34" charset="-128"/>
              </a:rPr>
              <a:t> very useful from an analytical point, but a great </a:t>
            </a:r>
            <a:r>
              <a:rPr lang="en-US" sz="2200" b="1" dirty="0">
                <a:solidFill>
                  <a:schemeClr val="tx1">
                    <a:lumMod val="50000"/>
                    <a:lumOff val="50000"/>
                  </a:schemeClr>
                </a:solidFill>
                <a:latin typeface="Yu Gothic UI" panose="020B0500000000000000" pitchFamily="34" charset="-128"/>
                <a:ea typeface="Yu Gothic UI" panose="020B0500000000000000" pitchFamily="34" charset="-128"/>
              </a:rPr>
              <a:t>visualization tool</a:t>
            </a:r>
            <a:endParaRPr lang="nb-NO" sz="2200" dirty="0">
              <a:solidFill>
                <a:schemeClr val="tx1">
                  <a:lumMod val="50000"/>
                  <a:lumOff val="50000"/>
                </a:schemeClr>
              </a:solidFill>
              <a:latin typeface="Yu Gothic UI" panose="020B0500000000000000" pitchFamily="34" charset="-128"/>
              <a:ea typeface="Yu Gothic UI" panose="020B0500000000000000" pitchFamily="34" charset="-128"/>
            </a:endParaRPr>
          </a:p>
          <a:p>
            <a:endParaRPr lang="nb-NO" sz="2200" dirty="0">
              <a:latin typeface="Yu Gothic UI" panose="020B0500000000000000" pitchFamily="34" charset="-128"/>
              <a:ea typeface="Yu Gothic UI" panose="020B0500000000000000" pitchFamily="34" charset="-128"/>
            </a:endParaRPr>
          </a:p>
        </p:txBody>
      </p:sp>
      <p:sp>
        <p:nvSpPr>
          <p:cNvPr id="9" name="Rounded Rectangle 8"/>
          <p:cNvSpPr/>
          <p:nvPr/>
        </p:nvSpPr>
        <p:spPr>
          <a:xfrm>
            <a:off x="7761118" y="1376737"/>
            <a:ext cx="4166313" cy="1280923"/>
          </a:xfrm>
          <a:prstGeom prst="roundRect">
            <a:avLst/>
          </a:prstGeom>
          <a:solidFill>
            <a:schemeClr val="bg1">
              <a:alpha val="88000"/>
            </a:schemeClr>
          </a:solidFill>
          <a:ln w="38100">
            <a:solidFill>
              <a:srgbClr val="FF0000"/>
            </a:solidFill>
          </a:ln>
          <a:effectLst>
            <a:outerShdw blurRad="139700" dist="38100" dir="18900000" sx="101000" sy="101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 name="Rectangle 9"/>
          <p:cNvSpPr/>
          <p:nvPr/>
        </p:nvSpPr>
        <p:spPr>
          <a:xfrm>
            <a:off x="7865174" y="1577972"/>
            <a:ext cx="3811736" cy="954107"/>
          </a:xfrm>
          <a:prstGeom prst="rect">
            <a:avLst/>
          </a:prstGeom>
        </p:spPr>
        <p:txBody>
          <a:bodyPr wrap="square">
            <a:spAutoFit/>
          </a:bodyPr>
          <a:lstStyle/>
          <a:p>
            <a:pPr algn="ctr"/>
            <a:r>
              <a:rPr lang="en-US" sz="2800" i="1" dirty="0">
                <a:latin typeface="Yu Gothic UI" panose="020B0500000000000000" pitchFamily="34" charset="-128"/>
                <a:ea typeface="Yu Gothic UI" panose="020B0500000000000000" pitchFamily="34" charset="-128"/>
              </a:rPr>
              <a:t>Why the hillshade is not super useful?</a:t>
            </a:r>
            <a:endParaRPr lang="nb-NO" sz="2800" dirty="0">
              <a:latin typeface="Yu Gothic UI" panose="020B0500000000000000" pitchFamily="34" charset="-128"/>
              <a:ea typeface="Yu Gothic UI" panose="020B0500000000000000" pitchFamily="34" charset="-128"/>
            </a:endParaRPr>
          </a:p>
        </p:txBody>
      </p:sp>
      <p:sp>
        <p:nvSpPr>
          <p:cNvPr id="3" name="Rectangle 2"/>
          <p:cNvSpPr/>
          <p:nvPr/>
        </p:nvSpPr>
        <p:spPr>
          <a:xfrm>
            <a:off x="5939073" y="4529034"/>
            <a:ext cx="6096000" cy="1446550"/>
          </a:xfrm>
          <a:prstGeom prst="rect">
            <a:avLst/>
          </a:prstGeom>
        </p:spPr>
        <p:txBody>
          <a:bodyPr>
            <a:spAutoFit/>
          </a:bodyPr>
          <a:lstStyle/>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Because it doesn’t provide any true measure of solar radiation</a:t>
            </a:r>
          </a:p>
          <a:p>
            <a:pPr marL="342900" indent="-342900">
              <a:buFont typeface="Arial" panose="020B0604020202020204" pitchFamily="34" charset="0"/>
              <a:buChar char="•"/>
            </a:pPr>
            <a:r>
              <a:rPr lang="en-US" sz="2200" dirty="0">
                <a:latin typeface="Yu Gothic UI" panose="020B0500000000000000" pitchFamily="34" charset="-128"/>
                <a:ea typeface="Yu Gothic UI" panose="020B0500000000000000" pitchFamily="34" charset="-128"/>
              </a:rPr>
              <a:t>Just an 8-bit value (0-255) representing relative illumination</a:t>
            </a:r>
          </a:p>
        </p:txBody>
      </p:sp>
    </p:spTree>
    <p:extLst>
      <p:ext uri="{BB962C8B-B14F-4D97-AF65-F5344CB8AC3E}">
        <p14:creationId xmlns:p14="http://schemas.microsoft.com/office/powerpoint/2010/main" val="333777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t="42709"/>
          <a:stretch/>
        </p:blipFill>
        <p:spPr>
          <a:xfrm>
            <a:off x="5295182" y="3044301"/>
            <a:ext cx="6816140" cy="3303646"/>
          </a:xfrm>
          <a:prstGeom prst="rect">
            <a:avLst/>
          </a:prstGeom>
        </p:spPr>
      </p:pic>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Shaded relief or hillshade </a:t>
            </a:r>
          </a:p>
        </p:txBody>
      </p:sp>
      <p:sp>
        <p:nvSpPr>
          <p:cNvPr id="4" name="Rectangle 3"/>
          <p:cNvSpPr/>
          <p:nvPr/>
        </p:nvSpPr>
        <p:spPr>
          <a:xfrm>
            <a:off x="606104" y="1945749"/>
            <a:ext cx="5661346" cy="769441"/>
          </a:xfrm>
          <a:prstGeom prst="rect">
            <a:avLst/>
          </a:prstGeom>
        </p:spPr>
        <p:txBody>
          <a:bodyPr wrap="square">
            <a:spAutoFit/>
          </a:bodyPr>
          <a:lstStyle/>
          <a:p>
            <a:pPr marL="622300" lvl="2">
              <a:lnSpc>
                <a:spcPct val="100000"/>
              </a:lnSpc>
              <a:spcBef>
                <a:spcPts val="0"/>
              </a:spcBef>
            </a:pPr>
            <a:r>
              <a:rPr lang="en-US" sz="2200" u="sng" dirty="0">
                <a:latin typeface="Yu Gothic UI" panose="020B0500000000000000" pitchFamily="34" charset="-128"/>
                <a:ea typeface="Yu Gothic UI" panose="020B0500000000000000" pitchFamily="34" charset="-128"/>
              </a:rPr>
              <a:t>Multidirectional hillshade draped over the </a:t>
            </a:r>
            <a:r>
              <a:rPr lang="en-US" sz="2200" u="sng" dirty="0" err="1">
                <a:latin typeface="Yu Gothic UI" panose="020B0500000000000000" pitchFamily="34" charset="-128"/>
                <a:ea typeface="Yu Gothic UI" panose="020B0500000000000000" pitchFamily="34" charset="-128"/>
              </a:rPr>
              <a:t>coloured</a:t>
            </a:r>
            <a:r>
              <a:rPr lang="en-US" sz="2200" u="sng" dirty="0">
                <a:latin typeface="Yu Gothic UI" panose="020B0500000000000000" pitchFamily="34" charset="-128"/>
                <a:ea typeface="Yu Gothic UI" panose="020B0500000000000000" pitchFamily="34" charset="-128"/>
              </a:rPr>
              <a:t> DEM</a:t>
            </a:r>
            <a:endParaRPr lang="en-US" sz="2200" dirty="0">
              <a:latin typeface="Yu Gothic UI" panose="020B0500000000000000" pitchFamily="34" charset="-128"/>
              <a:ea typeface="Yu Gothic UI" panose="020B0500000000000000" pitchFamily="34" charset="-128"/>
            </a:endParaRPr>
          </a:p>
        </p:txBody>
      </p:sp>
      <p:sp>
        <p:nvSpPr>
          <p:cNvPr id="16" name="Rectangle 15"/>
          <p:cNvSpPr/>
          <p:nvPr/>
        </p:nvSpPr>
        <p:spPr>
          <a:xfrm>
            <a:off x="9849772" y="6009393"/>
            <a:ext cx="2359941" cy="338554"/>
          </a:xfrm>
          <a:prstGeom prst="rect">
            <a:avLst/>
          </a:prstGeom>
        </p:spPr>
        <p:txBody>
          <a:bodyPr wrap="none">
            <a:spAutoFit/>
          </a:bodyPr>
          <a:lstStyle/>
          <a:p>
            <a:r>
              <a:rPr lang="nb-NO" sz="1600" i="1" dirty="0">
                <a:solidFill>
                  <a:schemeClr val="tx1">
                    <a:lumMod val="50000"/>
                    <a:lumOff val="50000"/>
                  </a:schemeClr>
                </a:solidFill>
                <a:latin typeface="Yu Gothic UI" panose="020B0500000000000000" pitchFamily="34" charset="-128"/>
                <a:ea typeface="Yu Gothic UI" panose="020B0500000000000000" pitchFamily="34" charset="-128"/>
              </a:rPr>
              <a:t>https://opengislab.com/</a:t>
            </a:r>
          </a:p>
        </p:txBody>
      </p:sp>
      <p:sp>
        <p:nvSpPr>
          <p:cNvPr id="19" name="Rectangle 18"/>
          <p:cNvSpPr/>
          <p:nvPr/>
        </p:nvSpPr>
        <p:spPr>
          <a:xfrm>
            <a:off x="6162674" y="1907257"/>
            <a:ext cx="5850255" cy="769441"/>
          </a:xfrm>
          <a:prstGeom prst="rect">
            <a:avLst/>
          </a:prstGeom>
        </p:spPr>
        <p:txBody>
          <a:bodyPr wrap="square">
            <a:spAutoFit/>
          </a:bodyPr>
          <a:lstStyle/>
          <a:p>
            <a:pPr marL="622300" lvl="2">
              <a:lnSpc>
                <a:spcPct val="100000"/>
              </a:lnSpc>
              <a:spcBef>
                <a:spcPts val="0"/>
              </a:spcBef>
            </a:pPr>
            <a:r>
              <a:rPr lang="en-US" sz="2200" u="sng" dirty="0">
                <a:latin typeface="Yu Gothic UI" panose="020B0500000000000000" pitchFamily="34" charset="-128"/>
                <a:ea typeface="Yu Gothic UI" panose="020B0500000000000000" pitchFamily="34" charset="-128"/>
              </a:rPr>
              <a:t>3D Map View to view/simulate 3D landscape (DEM) </a:t>
            </a:r>
            <a:endParaRPr lang="en-US" sz="2200" dirty="0">
              <a:latin typeface="Yu Gothic UI" panose="020B0500000000000000" pitchFamily="34" charset="-128"/>
              <a:ea typeface="Yu Gothic UI" panose="020B0500000000000000" pitchFamily="34" charset="-128"/>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840" y="3316083"/>
            <a:ext cx="4302739" cy="2921558"/>
          </a:xfrm>
          <a:prstGeom prst="rect">
            <a:avLst/>
          </a:prstGeom>
        </p:spPr>
      </p:pic>
    </p:spTree>
    <p:extLst>
      <p:ext uri="{BB962C8B-B14F-4D97-AF65-F5344CB8AC3E}">
        <p14:creationId xmlns:p14="http://schemas.microsoft.com/office/powerpoint/2010/main" val="27071088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7"/>
            <a:ext cx="11300147" cy="16991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Draping of an aerial map on DEM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0177" y="2042539"/>
            <a:ext cx="6544814" cy="4339211"/>
          </a:xfrm>
          <a:prstGeom prst="rect">
            <a:avLst/>
          </a:prstGeom>
        </p:spPr>
      </p:pic>
      <p:sp>
        <p:nvSpPr>
          <p:cNvPr id="3" name="Rectangle 2"/>
          <p:cNvSpPr/>
          <p:nvPr/>
        </p:nvSpPr>
        <p:spPr>
          <a:xfrm>
            <a:off x="495300" y="2134285"/>
            <a:ext cx="4714877" cy="1200329"/>
          </a:xfrm>
          <a:prstGeom prst="rect">
            <a:avLst/>
          </a:prstGeom>
        </p:spPr>
        <p:txBody>
          <a:bodyPr wrap="square">
            <a:spAutoFit/>
          </a:bodyPr>
          <a:lstStyle/>
          <a:p>
            <a:pPr>
              <a:buClr>
                <a:srgbClr val="1F7F79"/>
              </a:buClr>
            </a:pPr>
            <a:r>
              <a:rPr lang="en-US" sz="2400" dirty="0">
                <a:latin typeface="Yu Gothic UI" panose="020B0500000000000000" pitchFamily="34" charset="-128"/>
                <a:ea typeface="Yu Gothic UI" panose="020B0500000000000000" pitchFamily="34" charset="-128"/>
              </a:rPr>
              <a:t>3D visualization of an aerial (ESRI Aerial base map) draped into the multidirectional hillshade.</a:t>
            </a:r>
            <a:endParaRPr lang="en-US" altLang="nb-NO" sz="32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8" name="Rectangle 7"/>
          <p:cNvSpPr/>
          <p:nvPr/>
        </p:nvSpPr>
        <p:spPr>
          <a:xfrm>
            <a:off x="9849772" y="6009393"/>
            <a:ext cx="2359941" cy="338554"/>
          </a:xfrm>
          <a:prstGeom prst="rect">
            <a:avLst/>
          </a:prstGeom>
        </p:spPr>
        <p:txBody>
          <a:bodyPr wrap="none">
            <a:spAutoFit/>
          </a:bodyPr>
          <a:lstStyle/>
          <a:p>
            <a:r>
              <a:rPr lang="nb-NO" sz="1600" i="1" dirty="0">
                <a:solidFill>
                  <a:schemeClr val="tx1">
                    <a:lumMod val="50000"/>
                    <a:lumOff val="50000"/>
                  </a:schemeClr>
                </a:solidFill>
                <a:latin typeface="Yu Gothic UI" panose="020B0500000000000000" pitchFamily="34" charset="-128"/>
                <a:ea typeface="Yu Gothic UI" panose="020B0500000000000000" pitchFamily="34" charset="-128"/>
              </a:rPr>
              <a:t>https://opengislab.com/</a:t>
            </a:r>
          </a:p>
        </p:txBody>
      </p:sp>
    </p:spTree>
    <p:extLst>
      <p:ext uri="{BB962C8B-B14F-4D97-AF65-F5344CB8AC3E}">
        <p14:creationId xmlns:p14="http://schemas.microsoft.com/office/powerpoint/2010/main" val="1443584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Shaded relief </a:t>
            </a:r>
          </a:p>
        </p:txBody>
      </p:sp>
      <p:pic>
        <p:nvPicPr>
          <p:cNvPr id="3" name="Picture 2">
            <a:extLst>
              <a:ext uri="{FF2B5EF4-FFF2-40B4-BE49-F238E27FC236}">
                <a16:creationId xmlns:a16="http://schemas.microsoft.com/office/drawing/2014/main" id="{37043C65-8C94-01F1-E21D-B7F256F48A27}"/>
              </a:ext>
            </a:extLst>
          </p:cNvPr>
          <p:cNvPicPr>
            <a:picLocks noChangeAspect="1"/>
          </p:cNvPicPr>
          <p:nvPr/>
        </p:nvPicPr>
        <p:blipFill>
          <a:blip r:embed="rId3"/>
          <a:stretch>
            <a:fillRect/>
          </a:stretch>
        </p:blipFill>
        <p:spPr>
          <a:xfrm>
            <a:off x="3581401" y="33285"/>
            <a:ext cx="5029199" cy="6791430"/>
          </a:xfrm>
          <a:prstGeom prst="rect">
            <a:avLst/>
          </a:prstGeom>
        </p:spPr>
      </p:pic>
      <p:sp>
        <p:nvSpPr>
          <p:cNvPr id="5" name="Rectangle 4">
            <a:extLst>
              <a:ext uri="{FF2B5EF4-FFF2-40B4-BE49-F238E27FC236}">
                <a16:creationId xmlns:a16="http://schemas.microsoft.com/office/drawing/2014/main" id="{7E0F4A75-55F5-9BFF-5004-21B32200B64C}"/>
              </a:ext>
            </a:extLst>
          </p:cNvPr>
          <p:cNvSpPr/>
          <p:nvPr/>
        </p:nvSpPr>
        <p:spPr>
          <a:xfrm>
            <a:off x="8610600" y="6086337"/>
            <a:ext cx="2535030" cy="261610"/>
          </a:xfrm>
          <a:prstGeom prst="rect">
            <a:avLst/>
          </a:prstGeom>
        </p:spPr>
        <p:txBody>
          <a:bodyPr wrap="square">
            <a:spAutoFit/>
          </a:bodyPr>
          <a:lstStyle/>
          <a:p>
            <a:r>
              <a:rPr lang="nb-NO" sz="1050" i="1" dirty="0">
                <a:solidFill>
                  <a:schemeClr val="tx1">
                    <a:lumMod val="65000"/>
                    <a:lumOff val="35000"/>
                  </a:schemeClr>
                </a:solidFill>
                <a:latin typeface="Yu Gothic UI" panose="020B0500000000000000" pitchFamily="34" charset="-128"/>
                <a:ea typeface="Yu Gothic UI" panose="020B0500000000000000" pitchFamily="34" charset="-128"/>
              </a:rPr>
              <a:t>Bernhardson 2018</a:t>
            </a:r>
          </a:p>
        </p:txBody>
      </p:sp>
    </p:spTree>
    <p:extLst>
      <p:ext uri="{BB962C8B-B14F-4D97-AF65-F5344CB8AC3E}">
        <p14:creationId xmlns:p14="http://schemas.microsoft.com/office/powerpoint/2010/main" val="108314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Slope raster</a:t>
            </a:r>
          </a:p>
        </p:txBody>
      </p:sp>
      <p:sp>
        <p:nvSpPr>
          <p:cNvPr id="5" name="Rectangle 4">
            <a:extLst>
              <a:ext uri="{FF2B5EF4-FFF2-40B4-BE49-F238E27FC236}">
                <a16:creationId xmlns:a16="http://schemas.microsoft.com/office/drawing/2014/main" id="{7E0F4A75-55F5-9BFF-5004-21B32200B64C}"/>
              </a:ext>
            </a:extLst>
          </p:cNvPr>
          <p:cNvSpPr/>
          <p:nvPr/>
        </p:nvSpPr>
        <p:spPr>
          <a:xfrm>
            <a:off x="8297287" y="6086337"/>
            <a:ext cx="2535030" cy="261610"/>
          </a:xfrm>
          <a:prstGeom prst="rect">
            <a:avLst/>
          </a:prstGeom>
        </p:spPr>
        <p:txBody>
          <a:bodyPr wrap="square">
            <a:spAutoFit/>
          </a:bodyPr>
          <a:lstStyle/>
          <a:p>
            <a:r>
              <a:rPr lang="nb-NO" sz="1050" i="1" dirty="0">
                <a:solidFill>
                  <a:schemeClr val="tx1">
                    <a:lumMod val="65000"/>
                    <a:lumOff val="35000"/>
                  </a:schemeClr>
                </a:solidFill>
                <a:latin typeface="Yu Gothic UI" panose="020B0500000000000000" pitchFamily="34" charset="-128"/>
                <a:ea typeface="Yu Gothic UI" panose="020B0500000000000000" pitchFamily="34" charset="-128"/>
              </a:rPr>
              <a:t>Bernhardson 2018</a:t>
            </a:r>
          </a:p>
        </p:txBody>
      </p:sp>
      <p:pic>
        <p:nvPicPr>
          <p:cNvPr id="4" name="Picture 3">
            <a:extLst>
              <a:ext uri="{FF2B5EF4-FFF2-40B4-BE49-F238E27FC236}">
                <a16:creationId xmlns:a16="http://schemas.microsoft.com/office/drawing/2014/main" id="{E148CAEA-5ABB-A2AB-F027-50DB7EBF7085}"/>
              </a:ext>
            </a:extLst>
          </p:cNvPr>
          <p:cNvPicPr>
            <a:picLocks noChangeAspect="1"/>
          </p:cNvPicPr>
          <p:nvPr/>
        </p:nvPicPr>
        <p:blipFill>
          <a:blip r:embed="rId3"/>
          <a:stretch>
            <a:fillRect/>
          </a:stretch>
        </p:blipFill>
        <p:spPr>
          <a:xfrm>
            <a:off x="3894713" y="16213"/>
            <a:ext cx="4402574" cy="6825574"/>
          </a:xfrm>
          <a:prstGeom prst="rect">
            <a:avLst/>
          </a:prstGeom>
        </p:spPr>
      </p:pic>
    </p:spTree>
    <p:extLst>
      <p:ext uri="{BB962C8B-B14F-4D97-AF65-F5344CB8AC3E}">
        <p14:creationId xmlns:p14="http://schemas.microsoft.com/office/powerpoint/2010/main" val="141642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How to represent topography</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4" y="1206267"/>
            <a:ext cx="11585896" cy="52896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Digital elevation model (DEM):</a:t>
            </a:r>
          </a:p>
          <a:p>
            <a:pPr lvl="1">
              <a:lnSpc>
                <a:spcPct val="100000"/>
              </a:lnSpc>
              <a:spcBef>
                <a:spcPts val="0"/>
              </a:spcBef>
              <a:buClr>
                <a:srgbClr val="1F7F79"/>
              </a:buCl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A DEM is an elevation model, unmodified from its original data source (such as Lidar, photogrammetry etc.. surface) which could be with or without 'non ground' objects. </a:t>
            </a:r>
            <a:endParaRPr lang="en-US" altLang="nb-NO" sz="28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spcBef>
                <a:spcPts val="0"/>
              </a:spcBef>
              <a:buClr>
                <a:srgbClr val="1F7F79"/>
              </a:buClr>
              <a:buFont typeface="Segoe UI" panose="020B0502040204020203" pitchFamily="34" charset="0"/>
              <a:buChar char="⃣"/>
            </a:pPr>
            <a:endParaRPr lang="en-US" altLang="nb-NO" sz="18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Digital terrain model (DTM): </a:t>
            </a:r>
          </a:p>
          <a:p>
            <a:pPr lvl="1">
              <a:lnSpc>
                <a:spcPct val="100000"/>
              </a:lnSpc>
              <a:spcBef>
                <a:spcPts val="0"/>
              </a:spcBef>
              <a:buClr>
                <a:srgbClr val="1F7F79"/>
              </a:buClr>
            </a:pP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DTM is a synonym of bare-earth DEM </a:t>
            </a:r>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 </a:t>
            </a:r>
          </a:p>
          <a:p>
            <a:pPr marL="542925" indent="-542925">
              <a:lnSpc>
                <a:spcPct val="100000"/>
              </a:lnSpc>
              <a:spcBef>
                <a:spcPts val="0"/>
              </a:spcBef>
              <a:buClr>
                <a:srgbClr val="1F7F79"/>
              </a:buClr>
              <a:buFont typeface="Segoe UI" panose="020B0502040204020203" pitchFamily="34" charset="0"/>
              <a:buChar char="⃣"/>
            </a:pPr>
            <a:endParaRPr lang="en-US" altLang="nb-NO" sz="18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Digital surface model (DSM</a:t>
            </a:r>
            <a:r>
              <a:rPr lang="en-US" altLang="nb-NO" b="1" dirty="0">
                <a:latin typeface="Yu Gothic UI" panose="020B0500000000000000" pitchFamily="34" charset="-128"/>
                <a:ea typeface="Yu Gothic UI" panose="020B0500000000000000" pitchFamily="34" charset="-128"/>
                <a:cs typeface="Segoe UI" panose="020B0502040204020203" pitchFamily="34" charset="0"/>
                <a:sym typeface="Wingdings" panose="05000000000000000000" pitchFamily="2" charset="2"/>
              </a:rPr>
              <a:t></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DOM </a:t>
            </a:r>
            <a:r>
              <a:rPr lang="en-US" altLang="nb-NO" b="1" dirty="0" err="1">
                <a:latin typeface="Yu Gothic UI" panose="020B0500000000000000" pitchFamily="34" charset="-128"/>
                <a:ea typeface="Yu Gothic UI" panose="020B0500000000000000" pitchFamily="34" charset="-128"/>
                <a:cs typeface="Segoe UI" panose="020B0502040204020203" pitchFamily="34" charset="0"/>
              </a:rPr>
              <a:t>på</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 </a:t>
            </a:r>
            <a:r>
              <a:rPr lang="en-US" altLang="nb-NO" b="1" dirty="0" err="1">
                <a:latin typeface="Yu Gothic UI" panose="020B0500000000000000" pitchFamily="34" charset="-128"/>
                <a:ea typeface="Yu Gothic UI" panose="020B0500000000000000" pitchFamily="34" charset="-128"/>
                <a:cs typeface="Segoe UI" panose="020B0502040204020203" pitchFamily="34" charset="0"/>
              </a:rPr>
              <a:t>norsk</a:t>
            </a:r>
            <a:r>
              <a:rPr lang="en-US" altLang="nb-NO" b="1" dirty="0">
                <a:latin typeface="Yu Gothic UI" panose="020B0500000000000000" pitchFamily="34" charset="-128"/>
                <a:ea typeface="Yu Gothic UI" panose="020B0500000000000000" pitchFamily="34" charset="-128"/>
                <a:cs typeface="Segoe UI" panose="020B0502040204020203" pitchFamily="34" charset="0"/>
              </a:rPr>
              <a:t>) </a:t>
            </a:r>
          </a:p>
          <a:p>
            <a:pPr lvl="1">
              <a:lnSpc>
                <a:spcPct val="100000"/>
              </a:lnSpc>
              <a:spcBef>
                <a:spcPts val="0"/>
              </a:spcBef>
              <a:buClr>
                <a:srgbClr val="1F7F79"/>
              </a:buClr>
            </a:pPr>
            <a:r>
              <a:rPr lang="en-US" sz="2800" dirty="0">
                <a:latin typeface="Yu Gothic UI" panose="020B0500000000000000" pitchFamily="34" charset="-128"/>
                <a:ea typeface="Yu Gothic UI" panose="020B0500000000000000" pitchFamily="34" charset="-128"/>
              </a:rPr>
              <a:t>DSM is an elevation model that includes the tops of buildings, trees, </a:t>
            </a:r>
            <a:r>
              <a:rPr lang="en-US" sz="2800" dirty="0" err="1">
                <a:latin typeface="Yu Gothic UI" panose="020B0500000000000000" pitchFamily="34" charset="-128"/>
                <a:ea typeface="Yu Gothic UI" panose="020B0500000000000000" pitchFamily="34" charset="-128"/>
              </a:rPr>
              <a:t>powerlines</a:t>
            </a:r>
            <a:r>
              <a:rPr lang="en-US" sz="2800" dirty="0">
                <a:latin typeface="Yu Gothic UI" panose="020B0500000000000000" pitchFamily="34" charset="-128"/>
                <a:ea typeface="Yu Gothic UI" panose="020B0500000000000000" pitchFamily="34" charset="-128"/>
              </a:rPr>
              <a:t>, and any other objects. </a:t>
            </a:r>
            <a:r>
              <a:rPr lang="en-US" altLang="nb-NO" sz="2800" dirty="0">
                <a:latin typeface="Yu Gothic UI" panose="020B0500000000000000" pitchFamily="34" charset="-128"/>
                <a:ea typeface="Yu Gothic UI" panose="020B0500000000000000" pitchFamily="34" charset="-128"/>
                <a:cs typeface="Segoe UI" panose="020B0502040204020203" pitchFamily="34" charset="0"/>
              </a:rPr>
              <a:t> DSM captures the natural and built features on the Earth’s surface. </a:t>
            </a:r>
          </a:p>
        </p:txBody>
      </p:sp>
    </p:spTree>
    <p:extLst>
      <p:ext uri="{BB962C8B-B14F-4D97-AF65-F5344CB8AC3E}">
        <p14:creationId xmlns:p14="http://schemas.microsoft.com/office/powerpoint/2010/main" val="3090997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DEM visualization</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12" name="Rectangle 3"/>
          <p:cNvSpPr txBox="1">
            <a:spLocks noChangeArrowheads="1"/>
          </p:cNvSpPr>
          <p:nvPr/>
        </p:nvSpPr>
        <p:spPr>
          <a:xfrm>
            <a:off x="606103" y="1425066"/>
            <a:ext cx="11406827" cy="49228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buClr>
                <a:srgbClr val="1F7F79"/>
              </a:buClr>
              <a:buFont typeface="Segoe UI" panose="020B0502040204020203" pitchFamily="34" charset="0"/>
              <a:buChar char="⃣"/>
            </a:pPr>
            <a:r>
              <a:rPr lang="en-US" altLang="nb-NO" b="1" dirty="0">
                <a:solidFill>
                  <a:srgbClr val="FF0000"/>
                </a:solidFill>
                <a:latin typeface="Yu Gothic UI" panose="020B0500000000000000" pitchFamily="34" charset="-128"/>
                <a:ea typeface="Yu Gothic UI" panose="020B0500000000000000" pitchFamily="34" charset="-128"/>
                <a:cs typeface="Segoe UI" panose="020B0502040204020203" pitchFamily="34" charset="0"/>
              </a:rPr>
              <a:t>Aspect</a:t>
            </a:r>
          </a:p>
        </p:txBody>
      </p:sp>
      <p:sp>
        <p:nvSpPr>
          <p:cNvPr id="5" name="Rectangle 4">
            <a:extLst>
              <a:ext uri="{FF2B5EF4-FFF2-40B4-BE49-F238E27FC236}">
                <a16:creationId xmlns:a16="http://schemas.microsoft.com/office/drawing/2014/main" id="{7E0F4A75-55F5-9BFF-5004-21B32200B64C}"/>
              </a:ext>
            </a:extLst>
          </p:cNvPr>
          <p:cNvSpPr/>
          <p:nvPr/>
        </p:nvSpPr>
        <p:spPr>
          <a:xfrm>
            <a:off x="8297287" y="6086337"/>
            <a:ext cx="2535030" cy="261610"/>
          </a:xfrm>
          <a:prstGeom prst="rect">
            <a:avLst/>
          </a:prstGeom>
        </p:spPr>
        <p:txBody>
          <a:bodyPr wrap="square">
            <a:spAutoFit/>
          </a:bodyPr>
          <a:lstStyle/>
          <a:p>
            <a:r>
              <a:rPr lang="nb-NO" sz="1050" i="1" dirty="0">
                <a:solidFill>
                  <a:schemeClr val="tx1">
                    <a:lumMod val="65000"/>
                    <a:lumOff val="35000"/>
                  </a:schemeClr>
                </a:solidFill>
                <a:latin typeface="Yu Gothic UI" panose="020B0500000000000000" pitchFamily="34" charset="-128"/>
                <a:ea typeface="Yu Gothic UI" panose="020B0500000000000000" pitchFamily="34" charset="-128"/>
              </a:rPr>
              <a:t>Bernhardson 2018</a:t>
            </a:r>
          </a:p>
        </p:txBody>
      </p:sp>
      <p:pic>
        <p:nvPicPr>
          <p:cNvPr id="3" name="Picture 2">
            <a:extLst>
              <a:ext uri="{FF2B5EF4-FFF2-40B4-BE49-F238E27FC236}">
                <a16:creationId xmlns:a16="http://schemas.microsoft.com/office/drawing/2014/main" id="{82ABD402-F844-05FC-F02B-78B8E0407856}"/>
              </a:ext>
            </a:extLst>
          </p:cNvPr>
          <p:cNvPicPr>
            <a:picLocks noChangeAspect="1"/>
          </p:cNvPicPr>
          <p:nvPr/>
        </p:nvPicPr>
        <p:blipFill>
          <a:blip r:embed="rId3"/>
          <a:stretch>
            <a:fillRect/>
          </a:stretch>
        </p:blipFill>
        <p:spPr>
          <a:xfrm>
            <a:off x="3884774" y="33331"/>
            <a:ext cx="4422452" cy="6760943"/>
          </a:xfrm>
          <a:prstGeom prst="rect">
            <a:avLst/>
          </a:prstGeom>
        </p:spPr>
      </p:pic>
    </p:spTree>
    <p:extLst>
      <p:ext uri="{BB962C8B-B14F-4D97-AF65-F5344CB8AC3E}">
        <p14:creationId xmlns:p14="http://schemas.microsoft.com/office/powerpoint/2010/main" val="24046162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5E6974"/>
            </a:gs>
            <a:gs pos="35000">
              <a:srgbClr val="273037">
                <a:lumMod val="100000"/>
                <a:alpha val="94000"/>
              </a:srgbClr>
            </a:gs>
            <a:gs pos="64000">
              <a:srgbClr val="262F36"/>
            </a:gs>
            <a:gs pos="100000">
              <a:srgbClr val="232B32"/>
            </a:gs>
          </a:gsLst>
          <a:lin ang="16200000" scaled="0"/>
          <a:tileRect/>
        </a:gradFill>
        <a:effectLst/>
      </p:bgPr>
    </p:bg>
    <p:spTree>
      <p:nvGrpSpPr>
        <p:cNvPr id="1" name=""/>
        <p:cNvGrpSpPr/>
        <p:nvPr/>
      </p:nvGrpSpPr>
      <p:grpSpPr>
        <a:xfrm>
          <a:off x="0" y="0"/>
          <a:ext cx="0" cy="0"/>
          <a:chOff x="0" y="0"/>
          <a:chExt cx="0" cy="0"/>
        </a:xfrm>
      </p:grpSpPr>
      <p:sp>
        <p:nvSpPr>
          <p:cNvPr id="6" name="Rectangle 5"/>
          <p:cNvSpPr/>
          <p:nvPr/>
        </p:nvSpPr>
        <p:spPr>
          <a:xfrm>
            <a:off x="3997036" y="2581756"/>
            <a:ext cx="6552049" cy="21236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rPr>
              <a:t>Thanks!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8600"/>
                </a:solidFill>
                <a:effectLst/>
                <a:uLnTx/>
                <a:uFillTx/>
                <a:latin typeface="Yu Gothic UI" panose="020B0500000000000000" pitchFamily="34" charset="-128"/>
                <a:ea typeface="Yu Gothic UI" panose="020B0500000000000000" pitchFamily="34" charset="-128"/>
                <a:cs typeface="Segoe UI" panose="020B0502040204020203" pitchFamily="34" charset="0"/>
              </a:rPr>
              <a:t>Feedback questions</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nb-NO" sz="2400" b="1" i="0" u="none" strike="noStrike" kern="0" cap="none" spc="0" normalizeH="0" baseline="0" noProof="0" dirty="0">
              <a:ln>
                <a:noFill/>
              </a:ln>
              <a:solidFill>
                <a:srgbClr val="44546A"/>
              </a:solidFill>
              <a:effectLst/>
              <a:uLnTx/>
              <a:uFillTx/>
              <a:latin typeface="Calibri Light" panose="020F0302020204030204"/>
              <a:ea typeface="+mj-ea"/>
              <a:cs typeface="+mj-cs"/>
            </a:endParaRPr>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nb-NO" altLang="nb-NO"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endParaRPr kumimoji="0" lang="nb-NO" altLang="nb-NO" sz="3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5818"/>
          <a:stretch/>
        </p:blipFill>
        <p:spPr>
          <a:xfrm>
            <a:off x="-9144" y="1087073"/>
            <a:ext cx="3095244" cy="4172496"/>
          </a:xfrm>
          <a:prstGeom prst="rect">
            <a:avLst/>
          </a:prstGeom>
        </p:spPr>
      </p:pic>
    </p:spTree>
    <p:extLst>
      <p:ext uri="{BB962C8B-B14F-4D97-AF65-F5344CB8AC3E}">
        <p14:creationId xmlns:p14="http://schemas.microsoft.com/office/powerpoint/2010/main" val="2937405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90650" y="2952750"/>
            <a:ext cx="9839325" cy="3209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How to represent topography</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sp>
        <p:nvSpPr>
          <p:cNvPr id="2" name="Rectangle 1"/>
          <p:cNvSpPr>
            <a:spLocks noChangeArrowheads="1"/>
          </p:cNvSpPr>
          <p:nvPr/>
        </p:nvSpPr>
        <p:spPr bwMode="auto">
          <a:xfrm>
            <a:off x="-333632" y="3643585"/>
            <a:ext cx="1239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b-NO" altLang="nb-NO" sz="3200" b="0" i="0" u="none" strike="noStrike" cap="none" normalizeH="0" baseline="0" dirty="0">
                <a:ln>
                  <a:noFill/>
                </a:ln>
                <a:solidFill>
                  <a:schemeClr val="tx1"/>
                </a:solidFill>
                <a:effectLst/>
                <a:latin typeface="Arial" panose="020B0604020202020204" pitchFamily="34" charset="0"/>
              </a:rPr>
              <a:t>  </a:t>
            </a:r>
            <a:endParaRPr kumimoji="0" lang="nb-NO" altLang="nb-NO" sz="34000" b="0" i="0" u="none" strike="noStrike" cap="none" normalizeH="0" baseline="0" dirty="0">
              <a:ln>
                <a:noFill/>
              </a:ln>
              <a:solidFill>
                <a:schemeClr val="tx1"/>
              </a:solidFill>
              <a:effectLst/>
              <a:latin typeface="Arial" panose="020B0604020202020204" pitchFamily="34" charset="0"/>
            </a:endParaRPr>
          </a:p>
        </p:txBody>
      </p:sp>
      <p:sp>
        <p:nvSpPr>
          <p:cNvPr id="12" name="Rectangle 3"/>
          <p:cNvSpPr txBox="1">
            <a:spLocks noChangeArrowheads="1"/>
          </p:cNvSpPr>
          <p:nvPr/>
        </p:nvSpPr>
        <p:spPr>
          <a:xfrm>
            <a:off x="606104" y="1206267"/>
            <a:ext cx="11585896" cy="52896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DEM of Difference: </a:t>
            </a:r>
            <a:r>
              <a:rPr lang="en-US" altLang="nb-NO" dirty="0">
                <a:latin typeface="Yu Gothic UI" panose="020B0500000000000000" pitchFamily="34" charset="-128"/>
                <a:ea typeface="Yu Gothic UI" panose="020B0500000000000000" pitchFamily="34" charset="-128"/>
                <a:cs typeface="Segoe UI" panose="020B0502040204020203" pitchFamily="34" charset="0"/>
              </a:rPr>
              <a:t>DoD = DEM</a:t>
            </a:r>
            <a:r>
              <a:rPr lang="en-US" altLang="nb-NO" baseline="-25000" dirty="0">
                <a:latin typeface="Yu Gothic UI" panose="020B0500000000000000" pitchFamily="34" charset="-128"/>
                <a:ea typeface="Yu Gothic UI" panose="020B0500000000000000" pitchFamily="34" charset="-128"/>
                <a:cs typeface="Segoe UI" panose="020B0502040204020203" pitchFamily="34" charset="0"/>
              </a:rPr>
              <a:t>1</a:t>
            </a:r>
            <a:r>
              <a:rPr lang="en-US" altLang="nb-NO" dirty="0">
                <a:latin typeface="Yu Gothic UI" panose="020B0500000000000000" pitchFamily="34" charset="-128"/>
                <a:ea typeface="Yu Gothic UI" panose="020B0500000000000000" pitchFamily="34" charset="-128"/>
                <a:cs typeface="Segoe UI" panose="020B0502040204020203" pitchFamily="34" charset="0"/>
              </a:rPr>
              <a:t> – DEM</a:t>
            </a:r>
            <a:r>
              <a:rPr lang="en-US" altLang="nb-NO" baseline="-25000" dirty="0">
                <a:latin typeface="Yu Gothic UI" panose="020B0500000000000000" pitchFamily="34" charset="-128"/>
                <a:ea typeface="Yu Gothic UI" panose="020B0500000000000000" pitchFamily="34" charset="-128"/>
                <a:cs typeface="Segoe UI" panose="020B0502040204020203" pitchFamily="34" charset="0"/>
              </a:rPr>
              <a:t>2</a:t>
            </a:r>
          </a:p>
          <a:p>
            <a:pPr marL="542925" indent="-542925">
              <a:lnSpc>
                <a:spcPct val="100000"/>
              </a:lnSpc>
              <a:spcBef>
                <a:spcPts val="0"/>
              </a:spcBef>
              <a:buClr>
                <a:srgbClr val="1F7F79"/>
              </a:buClr>
              <a:buFont typeface="Segoe UI" panose="020B0502040204020203" pitchFamily="34" charset="0"/>
              <a:buChar char="⃣"/>
            </a:pPr>
            <a:endParaRPr lang="en-US" altLang="nb-NO" sz="1100" b="1" dirty="0">
              <a:latin typeface="Yu Gothic UI" panose="020B0500000000000000" pitchFamily="34" charset="-128"/>
              <a:ea typeface="Yu Gothic UI" panose="020B0500000000000000" pitchFamily="34" charset="-128"/>
              <a:cs typeface="Segoe UI" panose="020B0502040204020203" pitchFamily="34" charset="0"/>
            </a:endParaRPr>
          </a:p>
          <a:p>
            <a:pPr marL="542925" indent="-542925">
              <a:lnSpc>
                <a:spcPct val="100000"/>
              </a:lnSpc>
              <a:spcBef>
                <a:spcPts val="0"/>
              </a:spcBef>
              <a:buClr>
                <a:srgbClr val="1F7F79"/>
              </a:buClr>
              <a:buFont typeface="Segoe UI" panose="020B0502040204020203" pitchFamily="34" charset="0"/>
              <a:buChar char="⃣"/>
            </a:pPr>
            <a:r>
              <a:rPr lang="en-US" altLang="nb-NO" b="1" dirty="0">
                <a:latin typeface="Yu Gothic UI" panose="020B0500000000000000" pitchFamily="34" charset="-128"/>
                <a:ea typeface="Yu Gothic UI" panose="020B0500000000000000" pitchFamily="34" charset="-128"/>
                <a:cs typeface="Segoe UI" panose="020B0502040204020203" pitchFamily="34" charset="0"/>
              </a:rPr>
              <a:t>Normalized digital surface model: </a:t>
            </a:r>
            <a:r>
              <a:rPr lang="en-US" altLang="nb-NO" dirty="0">
                <a:latin typeface="Yu Gothic UI" panose="020B0500000000000000" pitchFamily="34" charset="-128"/>
                <a:ea typeface="Yu Gothic UI" panose="020B0500000000000000" pitchFamily="34" charset="-128"/>
                <a:cs typeface="Segoe UI" panose="020B0502040204020203" pitchFamily="34" charset="0"/>
              </a:rPr>
              <a:t>nDSM = DSM – DTM</a:t>
            </a:r>
            <a:endParaRPr lang="en-US" altLang="nb-NO" sz="1100" b="1" dirty="0">
              <a:latin typeface="Yu Gothic UI" panose="020B0500000000000000" pitchFamily="34" charset="-128"/>
              <a:ea typeface="Yu Gothic UI" panose="020B0500000000000000" pitchFamily="34" charset="-128"/>
              <a:cs typeface="Segoe UI" panose="020B0502040204020203" pitchFamily="34" charset="0"/>
            </a:endParaRPr>
          </a:p>
          <a:p>
            <a:pPr lvl="1">
              <a:lnSpc>
                <a:spcPct val="100000"/>
              </a:lnSpc>
              <a:spcBef>
                <a:spcPts val="0"/>
              </a:spcBef>
              <a:buClr>
                <a:srgbClr val="1F7F79"/>
              </a:buClr>
            </a:pPr>
            <a:r>
              <a:rPr lang="en-US" sz="2800" dirty="0">
                <a:latin typeface="Yu Gothic UI" panose="020B0500000000000000" pitchFamily="34" charset="-128"/>
                <a:ea typeface="Yu Gothic UI" panose="020B0500000000000000" pitchFamily="34" charset="-128"/>
              </a:rPr>
              <a:t>In forestry application this is called </a:t>
            </a:r>
            <a:r>
              <a:rPr lang="en-US" sz="2800" b="1" dirty="0">
                <a:latin typeface="Yu Gothic UI" panose="020B0500000000000000" pitchFamily="34" charset="-128"/>
                <a:ea typeface="Yu Gothic UI" panose="020B0500000000000000" pitchFamily="34" charset="-128"/>
              </a:rPr>
              <a:t>canopy height model (CHM)</a:t>
            </a:r>
            <a:endParaRPr lang="en-US" altLang="nb-NO" sz="2800" b="1" dirty="0">
              <a:latin typeface="Yu Gothic UI" panose="020B0500000000000000" pitchFamily="34" charset="-128"/>
              <a:ea typeface="Yu Gothic UI" panose="020B0500000000000000" pitchFamily="34" charset="-128"/>
              <a:cs typeface="Segoe UI" panose="020B0502040204020203" pitchFamily="34"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2557"/>
          <a:stretch/>
        </p:blipFill>
        <p:spPr>
          <a:xfrm>
            <a:off x="1543178" y="3095947"/>
            <a:ext cx="4607182" cy="2028503"/>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37970" b="25108"/>
          <a:stretch/>
        </p:blipFill>
        <p:spPr>
          <a:xfrm>
            <a:off x="6372225" y="3095947"/>
            <a:ext cx="4607182" cy="200025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4337" t="75594"/>
          <a:stretch/>
        </p:blipFill>
        <p:spPr>
          <a:xfrm>
            <a:off x="7744467" y="5100082"/>
            <a:ext cx="3171761" cy="1062593"/>
          </a:xfrm>
          <a:prstGeom prst="rect">
            <a:avLst/>
          </a:prstGeom>
        </p:spPr>
      </p:pic>
    </p:spTree>
    <p:extLst>
      <p:ext uri="{BB962C8B-B14F-4D97-AF65-F5344CB8AC3E}">
        <p14:creationId xmlns:p14="http://schemas.microsoft.com/office/powerpoint/2010/main" val="1577778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9451" y="317632"/>
            <a:ext cx="11822549" cy="769441"/>
          </a:xfrm>
          <a:prstGeom prst="rect">
            <a:avLst/>
          </a:prstGeom>
        </p:spPr>
        <p:txBody>
          <a:bodyPr wrap="square">
            <a:spAutoFit/>
          </a:bodyPr>
          <a:lstStyle/>
          <a:p>
            <a:r>
              <a:rPr lang="en-US" sz="4400" b="1" dirty="0">
                <a:solidFill>
                  <a:srgbClr val="1F7F79"/>
                </a:solidFill>
                <a:latin typeface="Yu Gothic UI" panose="020B0500000000000000" pitchFamily="34" charset="-128"/>
                <a:ea typeface="Yu Gothic UI" panose="020B0500000000000000" pitchFamily="34" charset="-128"/>
                <a:cs typeface="Segoe UI" panose="020B0502040204020203" pitchFamily="34" charset="0"/>
              </a:rPr>
              <a:t>How to represent topography</a:t>
            </a:r>
          </a:p>
        </p:txBody>
      </p:sp>
      <p:sp>
        <p:nvSpPr>
          <p:cNvPr id="11" name="Rectangle 2"/>
          <p:cNvSpPr txBox="1">
            <a:spLocks noChangeArrowheads="1"/>
          </p:cNvSpPr>
          <p:nvPr/>
        </p:nvSpPr>
        <p:spPr>
          <a:xfrm>
            <a:off x="304800" y="198438"/>
            <a:ext cx="6067425" cy="1143000"/>
          </a:xfrm>
          <a:prstGeom prst="rect">
            <a:avLst/>
          </a:prstGeom>
        </p:spPr>
        <p:txBody>
          <a:bodyPr/>
          <a:lst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Arial" pitchFamily="34" charset="0"/>
              </a:defRPr>
            </a:lvl2pPr>
            <a:lvl3pPr algn="l" rtl="0" eaLnBrk="0" fontAlgn="base" hangingPunct="0">
              <a:spcBef>
                <a:spcPct val="0"/>
              </a:spcBef>
              <a:spcAft>
                <a:spcPct val="0"/>
              </a:spcAft>
              <a:defRPr sz="3600" b="1">
                <a:solidFill>
                  <a:schemeClr val="tx2"/>
                </a:solidFill>
                <a:latin typeface="Arial" pitchFamily="34" charset="0"/>
              </a:defRPr>
            </a:lvl3pPr>
            <a:lvl4pPr algn="l" rtl="0" eaLnBrk="0" fontAlgn="base" hangingPunct="0">
              <a:spcBef>
                <a:spcPct val="0"/>
              </a:spcBef>
              <a:spcAft>
                <a:spcPct val="0"/>
              </a:spcAft>
              <a:defRPr sz="3600" b="1">
                <a:solidFill>
                  <a:schemeClr val="tx2"/>
                </a:solidFill>
                <a:latin typeface="Arial" pitchFamily="34" charset="0"/>
              </a:defRPr>
            </a:lvl4pPr>
            <a:lvl5pPr algn="l" rtl="0" eaLnBrk="0" fontAlgn="base" hangingPunct="0">
              <a:spcBef>
                <a:spcPct val="0"/>
              </a:spcBef>
              <a:spcAft>
                <a:spcPct val="0"/>
              </a:spcAft>
              <a:defRPr sz="3600" b="1">
                <a:solidFill>
                  <a:schemeClr val="tx2"/>
                </a:solidFill>
                <a:latin typeface="Arial" pitchFamily="34" charset="0"/>
              </a:defRPr>
            </a:lvl5pPr>
            <a:lvl6pPr marL="457200" algn="l" rtl="0" eaLnBrk="0" fontAlgn="base" hangingPunct="0">
              <a:spcBef>
                <a:spcPct val="0"/>
              </a:spcBef>
              <a:spcAft>
                <a:spcPct val="0"/>
              </a:spcAft>
              <a:defRPr sz="3600" b="1">
                <a:solidFill>
                  <a:schemeClr val="tx2"/>
                </a:solidFill>
                <a:latin typeface="Arial" pitchFamily="34" charset="0"/>
              </a:defRPr>
            </a:lvl6pPr>
            <a:lvl7pPr marL="914400" algn="l" rtl="0" eaLnBrk="0" fontAlgn="base" hangingPunct="0">
              <a:spcBef>
                <a:spcPct val="0"/>
              </a:spcBef>
              <a:spcAft>
                <a:spcPct val="0"/>
              </a:spcAft>
              <a:defRPr sz="3600" b="1">
                <a:solidFill>
                  <a:schemeClr val="tx2"/>
                </a:solidFill>
                <a:latin typeface="Arial" pitchFamily="34" charset="0"/>
              </a:defRPr>
            </a:lvl7pPr>
            <a:lvl8pPr marL="1371600" algn="l" rtl="0" eaLnBrk="0" fontAlgn="base" hangingPunct="0">
              <a:spcBef>
                <a:spcPct val="0"/>
              </a:spcBef>
              <a:spcAft>
                <a:spcPct val="0"/>
              </a:spcAft>
              <a:defRPr sz="3600" b="1">
                <a:solidFill>
                  <a:schemeClr val="tx2"/>
                </a:solidFill>
                <a:latin typeface="Arial" pitchFamily="34" charset="0"/>
              </a:defRPr>
            </a:lvl8pPr>
            <a:lvl9pPr marL="1828800" algn="l" rtl="0" eaLnBrk="0" fontAlgn="base" hangingPunct="0">
              <a:spcBef>
                <a:spcPct val="0"/>
              </a:spcBef>
              <a:spcAft>
                <a:spcPct val="0"/>
              </a:spcAft>
              <a:defRPr sz="3600" b="1">
                <a:solidFill>
                  <a:schemeClr val="tx2"/>
                </a:solidFill>
                <a:latin typeface="Arial" pitchFamily="34" charset="0"/>
              </a:defRPr>
            </a:lvl9pPr>
          </a:lstStyle>
          <a:p>
            <a:pPr eaLnBrk="1" hangingPunct="1">
              <a:defRPr/>
            </a:pPr>
            <a:endParaRPr lang="en-US" altLang="nb-NO" sz="2400" kern="0" dirty="0"/>
          </a:p>
        </p:txBody>
      </p:sp>
      <p:pic>
        <p:nvPicPr>
          <p:cNvPr id="7" name="Picture 4" descr="D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40" y="2041417"/>
            <a:ext cx="5688576" cy="3952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DT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3425" y="2041418"/>
            <a:ext cx="5688575" cy="3952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6488498" y="1367463"/>
            <a:ext cx="4796506" cy="523220"/>
          </a:xfrm>
          <a:prstGeom prst="rect">
            <a:avLst/>
          </a:prstGeom>
        </p:spPr>
        <p:txBody>
          <a:bodyPr wrap="none">
            <a:spAutoFit/>
          </a:bodyPr>
          <a:lstStyle/>
          <a:p>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Digital terrain model (DTM) </a:t>
            </a:r>
            <a:endParaRPr lang="nb-NO" sz="2800" b="1" dirty="0"/>
          </a:p>
        </p:txBody>
      </p:sp>
      <p:sp>
        <p:nvSpPr>
          <p:cNvPr id="4" name="Rectangle 3"/>
          <p:cNvSpPr/>
          <p:nvPr/>
        </p:nvSpPr>
        <p:spPr>
          <a:xfrm>
            <a:off x="566245" y="1367463"/>
            <a:ext cx="4783682" cy="523220"/>
          </a:xfrm>
          <a:prstGeom prst="rect">
            <a:avLst/>
          </a:prstGeom>
        </p:spPr>
        <p:txBody>
          <a:bodyPr wrap="none">
            <a:spAutoFit/>
          </a:bodyPr>
          <a:lstStyle/>
          <a:p>
            <a:r>
              <a:rPr lang="en-US" altLang="nb-NO" sz="2800" b="1" dirty="0">
                <a:latin typeface="Yu Gothic UI" panose="020B0500000000000000" pitchFamily="34" charset="-128"/>
                <a:ea typeface="Yu Gothic UI" panose="020B0500000000000000" pitchFamily="34" charset="-128"/>
                <a:cs typeface="Segoe UI" panose="020B0502040204020203" pitchFamily="34" charset="0"/>
              </a:rPr>
              <a:t>Digital surface model (DSM)</a:t>
            </a:r>
            <a:endParaRPr lang="nb-NO" sz="2800" b="1" dirty="0"/>
          </a:p>
        </p:txBody>
      </p:sp>
    </p:spTree>
    <p:extLst>
      <p:ext uri="{BB962C8B-B14F-4D97-AF65-F5344CB8AC3E}">
        <p14:creationId xmlns:p14="http://schemas.microsoft.com/office/powerpoint/2010/main" val="215276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14717</TotalTime>
  <Words>5553</Words>
  <Application>Microsoft Office PowerPoint</Application>
  <PresentationFormat>Widescreen</PresentationFormat>
  <Paragraphs>800</Paragraphs>
  <Slides>71</Slides>
  <Notes>65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71</vt:i4>
      </vt:variant>
    </vt:vector>
  </HeadingPairs>
  <TitlesOfParts>
    <vt:vector size="80" baseType="lpstr">
      <vt:lpstr>Yu Gothic UI</vt:lpstr>
      <vt:lpstr>Arial</vt:lpstr>
      <vt:lpstr>Calibri</vt:lpstr>
      <vt:lpstr>Calibri Light</vt:lpstr>
      <vt:lpstr>Courier New</vt:lpstr>
      <vt:lpstr>Segoe UI</vt:lpstr>
      <vt:lpstr>TwCenMT-Bold</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Livia Piermattei</dc:creator>
  <cp:lastModifiedBy>Luc Girod</cp:lastModifiedBy>
  <cp:revision>552</cp:revision>
  <dcterms:created xsi:type="dcterms:W3CDTF">2020-12-02T09:24:46Z</dcterms:created>
  <dcterms:modified xsi:type="dcterms:W3CDTF">2025-02-12T11:58:35Z</dcterms:modified>
</cp:coreProperties>
</file>